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66" r:id="rId5"/>
    <p:sldId id="416" r:id="rId6"/>
    <p:sldId id="413" r:id="rId7"/>
    <p:sldId id="417" r:id="rId8"/>
    <p:sldId id="333" r:id="rId9"/>
    <p:sldId id="323" r:id="rId10"/>
    <p:sldId id="300" r:id="rId11"/>
    <p:sldId id="364" r:id="rId12"/>
    <p:sldId id="414" r:id="rId13"/>
    <p:sldId id="360" r:id="rId14"/>
    <p:sldId id="361" r:id="rId15"/>
    <p:sldId id="359" r:id="rId16"/>
    <p:sldId id="362" r:id="rId17"/>
    <p:sldId id="357" r:id="rId18"/>
    <p:sldId id="356" r:id="rId19"/>
    <p:sldId id="355" r:id="rId20"/>
    <p:sldId id="354" r:id="rId21"/>
    <p:sldId id="345" r:id="rId22"/>
    <p:sldId id="349" r:id="rId23"/>
    <p:sldId id="403" r:id="rId24"/>
    <p:sldId id="402" r:id="rId25"/>
    <p:sldId id="350" r:id="rId26"/>
    <p:sldId id="351" r:id="rId27"/>
    <p:sldId id="352" r:id="rId28"/>
    <p:sldId id="341" r:id="rId29"/>
    <p:sldId id="347" r:id="rId30"/>
    <p:sldId id="346" r:id="rId31"/>
    <p:sldId id="343" r:id="rId32"/>
    <p:sldId id="348" r:id="rId33"/>
    <p:sldId id="390" r:id="rId34"/>
    <p:sldId id="391" r:id="rId35"/>
    <p:sldId id="389" r:id="rId36"/>
    <p:sldId id="342" r:id="rId37"/>
    <p:sldId id="381" r:id="rId38"/>
    <p:sldId id="382" r:id="rId39"/>
    <p:sldId id="383" r:id="rId40"/>
    <p:sldId id="384" r:id="rId41"/>
    <p:sldId id="385" r:id="rId42"/>
    <p:sldId id="386" r:id="rId43"/>
    <p:sldId id="387" r:id="rId44"/>
    <p:sldId id="340" r:id="rId45"/>
    <p:sldId id="344" r:id="rId46"/>
    <p:sldId id="379" r:id="rId47"/>
    <p:sldId id="380" r:id="rId48"/>
    <p:sldId id="332" r:id="rId49"/>
    <p:sldId id="318" r:id="rId50"/>
    <p:sldId id="330" r:id="rId51"/>
    <p:sldId id="324" r:id="rId52"/>
    <p:sldId id="326" r:id="rId53"/>
    <p:sldId id="328" r:id="rId54"/>
    <p:sldId id="317" r:id="rId55"/>
    <p:sldId id="325" r:id="rId56"/>
    <p:sldId id="412" r:id="rId57"/>
    <p:sldId id="415" r:id="rId58"/>
    <p:sldId id="320" r:id="rId59"/>
    <p:sldId id="322" r:id="rId60"/>
    <p:sldId id="367" r:id="rId61"/>
    <p:sldId id="368" r:id="rId62"/>
    <p:sldId id="369" r:id="rId63"/>
    <p:sldId id="370" r:id="rId64"/>
    <p:sldId id="371" r:id="rId65"/>
    <p:sldId id="372" r:id="rId66"/>
    <p:sldId id="365" r:id="rId67"/>
    <p:sldId id="316" r:id="rId68"/>
    <p:sldId id="315" r:id="rId69"/>
    <p:sldId id="313" r:id="rId70"/>
    <p:sldId id="312" r:id="rId71"/>
    <p:sldId id="329" r:id="rId72"/>
    <p:sldId id="309" r:id="rId73"/>
    <p:sldId id="308" r:id="rId74"/>
    <p:sldId id="307" r:id="rId75"/>
    <p:sldId id="311" r:id="rId76"/>
    <p:sldId id="363" r:id="rId77"/>
    <p:sldId id="301" r:id="rId78"/>
    <p:sldId id="302" r:id="rId79"/>
    <p:sldId id="303" r:id="rId80"/>
    <p:sldId id="304" r:id="rId81"/>
    <p:sldId id="338" r:id="rId82"/>
    <p:sldId id="299" r:id="rId83"/>
    <p:sldId id="291" r:id="rId84"/>
    <p:sldId id="298" r:id="rId85"/>
    <p:sldId id="295" r:id="rId86"/>
    <p:sldId id="297" r:id="rId87"/>
    <p:sldId id="296" r:id="rId88"/>
    <p:sldId id="288" r:id="rId89"/>
    <p:sldId id="294" r:id="rId90"/>
    <p:sldId id="285" r:id="rId91"/>
    <p:sldId id="289" r:id="rId92"/>
    <p:sldId id="404" r:id="rId93"/>
    <p:sldId id="281" r:id="rId94"/>
    <p:sldId id="411" r:id="rId95"/>
    <p:sldId id="408" r:id="rId96"/>
    <p:sldId id="409" r:id="rId97"/>
    <p:sldId id="410" r:id="rId98"/>
    <p:sldId id="406" r:id="rId99"/>
    <p:sldId id="407" r:id="rId100"/>
    <p:sldId id="405" r:id="rId101"/>
    <p:sldId id="287" r:id="rId102"/>
    <p:sldId id="286" r:id="rId103"/>
    <p:sldId id="373" r:id="rId104"/>
    <p:sldId id="282" r:id="rId105"/>
    <p:sldId id="293" r:id="rId106"/>
    <p:sldId id="278" r:id="rId107"/>
    <p:sldId id="273" r:id="rId108"/>
    <p:sldId id="266" r:id="rId109"/>
    <p:sldId id="274" r:id="rId110"/>
    <p:sldId id="276" r:id="rId111"/>
    <p:sldId id="268" r:id="rId112"/>
    <p:sldId id="392" r:id="rId113"/>
    <p:sldId id="393" r:id="rId114"/>
    <p:sldId id="394" r:id="rId115"/>
    <p:sldId id="396" r:id="rId116"/>
    <p:sldId id="398" r:id="rId117"/>
    <p:sldId id="401" r:id="rId118"/>
    <p:sldId id="400" r:id="rId119"/>
    <p:sldId id="399" r:id="rId120"/>
    <p:sldId id="397" r:id="rId121"/>
    <p:sldId id="395" r:id="rId122"/>
    <p:sldId id="267" r:id="rId123"/>
    <p:sldId id="270" r:id="rId124"/>
    <p:sldId id="271" r:id="rId125"/>
    <p:sldId id="269" r:id="rId126"/>
    <p:sldId id="388" r:id="rId127"/>
    <p:sldId id="264" r:id="rId128"/>
    <p:sldId id="277" r:id="rId129"/>
  </p:sldIdLst>
  <p:sldSz cx="21599525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836" userDrawn="1">
          <p15:clr>
            <a:srgbClr val="A4A3A4"/>
          </p15:clr>
        </p15:guide>
        <p15:guide id="2" orient="horz" pos="12246" userDrawn="1">
          <p15:clr>
            <a:srgbClr val="A4A3A4"/>
          </p15:clr>
        </p15:guide>
        <p15:guide id="3" pos="611" userDrawn="1">
          <p15:clr>
            <a:srgbClr val="A4A3A4"/>
          </p15:clr>
        </p15:guide>
        <p15:guide id="4" orient="horz" pos="725" userDrawn="1">
          <p15:clr>
            <a:srgbClr val="A4A3A4"/>
          </p15:clr>
        </p15:guide>
        <p15:guide id="5" pos="12927" userDrawn="1">
          <p15:clr>
            <a:srgbClr val="A4A3A4"/>
          </p15:clr>
        </p15:guide>
        <p15:guide id="6" orient="horz" pos="11543" userDrawn="1">
          <p15:clr>
            <a:srgbClr val="A4A3A4"/>
          </p15:clr>
        </p15:guide>
        <p15:guide id="7" pos="14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8D8D"/>
    <a:srgbClr val="E31518"/>
    <a:srgbClr val="0E0E11"/>
    <a:srgbClr val="141416"/>
    <a:srgbClr val="009A3F"/>
    <a:srgbClr val="9D9D9C"/>
    <a:srgbClr val="F4F9FC"/>
    <a:srgbClr val="F2F7FD"/>
    <a:srgbClr val="F5F8FF"/>
    <a:srgbClr val="F5F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CDC3A-32CF-4E17-AA8C-FCDC2093B7F3}" v="38" dt="2023-09-12T16:52:28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2069" y="29"/>
      </p:cViewPr>
      <p:guideLst>
        <p:guide orient="horz" pos="12836"/>
        <p:guide orient="horz" pos="12246"/>
        <p:guide pos="611"/>
        <p:guide orient="horz" pos="725"/>
        <p:guide pos="12927"/>
        <p:guide orient="horz" pos="11543"/>
        <p:guide pos="14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microsoft.com/office/2015/10/relationships/revisionInfo" Target="revisionInfo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presProps" Target="presProps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theme" Target="theme/theme1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3534924"/>
            <a:ext cx="18359596" cy="7519835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1344752"/>
            <a:ext cx="16199644" cy="5214884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94391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955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5384888"/>
            <a:ext cx="18629590" cy="8984801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14454688"/>
            <a:ext cx="18629590" cy="4724895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2672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5749874"/>
            <a:ext cx="9179798" cy="13704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5749874"/>
            <a:ext cx="9179798" cy="13704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61474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149979"/>
            <a:ext cx="18629590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5294885"/>
            <a:ext cx="9137610" cy="2594941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7889827"/>
            <a:ext cx="9137610" cy="116047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5294885"/>
            <a:ext cx="9182611" cy="2594941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7889827"/>
            <a:ext cx="9182611" cy="116047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0503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824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942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439968"/>
            <a:ext cx="6966409" cy="503988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3109937"/>
            <a:ext cx="10934760" cy="15349662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6479857"/>
            <a:ext cx="6966409" cy="12004738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52366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439968"/>
            <a:ext cx="6966409" cy="503988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3109937"/>
            <a:ext cx="10934760" cy="15349662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6479857"/>
            <a:ext cx="6966409" cy="12004738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90483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8456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149975"/>
            <a:ext cx="4657398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149975"/>
            <a:ext cx="13702199" cy="18304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458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149979"/>
            <a:ext cx="18629590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5749874"/>
            <a:ext cx="18629590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20019564"/>
            <a:ext cx="4859893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A5A24-FF1C-41DF-927C-3CC7AA41FDB2}" type="datetimeFigureOut">
              <a:rPr lang="es-PE" smtClean="0"/>
              <a:t>18/10/2024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20019564"/>
            <a:ext cx="7289840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20019564"/>
            <a:ext cx="4859893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5A8C1-7B7B-4A06-9272-C57BC857ECCA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3379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57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9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3.png"/><Relationship Id="rId4" Type="http://schemas.openxmlformats.org/officeDocument/2006/relationships/image" Target="../media/image90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8.png"/><Relationship Id="rId4" Type="http://schemas.openxmlformats.org/officeDocument/2006/relationships/image" Target="../media/image10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4226" t="-241" r="-19870" b="-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1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198839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La familia es ese lugar en el que siempre te sentirás seguro, es tu soporte y en momentos como el que atravesamos, tu refugio. Hoy más que nunca cuidémonos por ellos y unámonos a la distancia como una sola. 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55361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10953518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Internacional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de la Familia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9002940"/>
            <a:ext cx="7546241" cy="202894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826623" y="10238128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mayo</a:t>
            </a:r>
          </a:p>
        </p:txBody>
      </p:sp>
    </p:spTree>
    <p:extLst>
      <p:ext uri="{BB962C8B-B14F-4D97-AF65-F5344CB8AC3E}">
        <p14:creationId xmlns:p14="http://schemas.microsoft.com/office/powerpoint/2010/main" val="62295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/>
          <p:cNvSpPr/>
          <p:nvPr/>
        </p:nvSpPr>
        <p:spPr>
          <a:xfrm>
            <a:off x="990581" y="1180760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4226" t="-241" r="-19870" b="-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445D909D-1FAB-B542-F4B0-D4BFECE3FE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0" t="31292" r="7336" b="29591"/>
          <a:stretch/>
        </p:blipFill>
        <p:spPr>
          <a:xfrm>
            <a:off x="13661192" y="18611895"/>
            <a:ext cx="7348502" cy="2556000"/>
          </a:xfrm>
          <a:prstGeom prst="rect">
            <a:avLst/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990580" y="1180760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198837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 dirty="0">
                <a:solidFill>
                  <a:schemeClr val="bg1"/>
                </a:solidFill>
                <a:latin typeface="Univia Pro Book" panose="00000500000000000000" pitchFamily="2" charset="0"/>
              </a:rPr>
              <a:t>La familia es ese lugar en el que siempre te sentirás seguro, es tu soporte y en momentos como el que atravesamos, tu refugio. Hoy más que nunca cuidémonos por ellos y unámonos a la distancia como una sola.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0953516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Internacional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de la Familia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995576"/>
            <a:ext cx="7546241" cy="2028942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826623" y="10238126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mayo</a:t>
            </a:r>
          </a:p>
        </p:txBody>
      </p:sp>
    </p:spTree>
    <p:extLst>
      <p:ext uri="{BB962C8B-B14F-4D97-AF65-F5344CB8AC3E}">
        <p14:creationId xmlns:p14="http://schemas.microsoft.com/office/powerpoint/2010/main" val="51439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 descr="Un grupo de personas con casco en la mano&#10;&#10;Descripción generada automáticamente">
            <a:extLst>
              <a:ext uri="{FF2B5EF4-FFF2-40B4-BE49-F238E27FC236}">
                <a16:creationId xmlns:a16="http://schemas.microsoft.com/office/drawing/2014/main" id="{DEC36F3B-18EF-4C1A-BAE7-E8BA60762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478" r="16112"/>
          <a:stretch/>
        </p:blipFill>
        <p:spPr>
          <a:xfrm>
            <a:off x="969319" y="1150938"/>
            <a:ext cx="19486800" cy="170612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2" name="Redondear rectángulo de esquina diagonal 11"/>
          <p:cNvSpPr/>
          <p:nvPr/>
        </p:nvSpPr>
        <p:spPr>
          <a:xfrm>
            <a:off x="962393" y="1142446"/>
            <a:ext cx="19485171" cy="17098203"/>
          </a:xfrm>
          <a:prstGeom prst="round2DiagRect">
            <a:avLst>
              <a:gd name="adj1" fmla="val 15838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55361"/>
            <a:ext cx="7010400" cy="23241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9002940"/>
            <a:ext cx="7546241" cy="202894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860335" y="15124579"/>
            <a:ext cx="175641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A nuestros trabajadores que son papás ¡Gracias por entregar el 100% y llevar bienestar!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1D42933-A5FB-4EF5-A943-7C9EFCD4440D}"/>
              </a:ext>
            </a:extLst>
          </p:cNvPr>
          <p:cNvSpPr txBox="1"/>
          <p:nvPr/>
        </p:nvSpPr>
        <p:spPr>
          <a:xfrm>
            <a:off x="1826623" y="10577734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19 de marzo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567560C-98E7-4F88-BE21-7A585C8CAC7D}"/>
              </a:ext>
            </a:extLst>
          </p:cNvPr>
          <p:cNvSpPr txBox="1"/>
          <p:nvPr/>
        </p:nvSpPr>
        <p:spPr>
          <a:xfrm>
            <a:off x="1818064" y="11343755"/>
            <a:ext cx="76561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del Padre!</a:t>
            </a:r>
          </a:p>
        </p:txBody>
      </p:sp>
    </p:spTree>
    <p:extLst>
      <p:ext uri="{BB962C8B-B14F-4D97-AF65-F5344CB8AC3E}">
        <p14:creationId xmlns:p14="http://schemas.microsoft.com/office/powerpoint/2010/main" val="92039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" name="Imagen 7" descr="Un grupo de personas con casco en la mano&#10;&#10;Descripción generada automáticamente">
            <a:extLst>
              <a:ext uri="{FF2B5EF4-FFF2-40B4-BE49-F238E27FC236}">
                <a16:creationId xmlns:a16="http://schemas.microsoft.com/office/drawing/2014/main" id="{DEC36F3B-18EF-4C1A-BAE7-E8BA60762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478" r="16112"/>
          <a:stretch/>
        </p:blipFill>
        <p:spPr>
          <a:xfrm>
            <a:off x="969319" y="1150938"/>
            <a:ext cx="19486800" cy="170612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2" name="Redondear rectángulo de esquina diagonal 11"/>
          <p:cNvSpPr/>
          <p:nvPr/>
        </p:nvSpPr>
        <p:spPr>
          <a:xfrm>
            <a:off x="962393" y="1142446"/>
            <a:ext cx="19485171" cy="17098203"/>
          </a:xfrm>
          <a:prstGeom prst="round2DiagRect">
            <a:avLst>
              <a:gd name="adj1" fmla="val 15838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55361"/>
            <a:ext cx="7010400" cy="23241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9002940"/>
            <a:ext cx="7546241" cy="202894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860335" y="15124579"/>
            <a:ext cx="1756413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 dirty="0">
                <a:solidFill>
                  <a:schemeClr val="bg1"/>
                </a:solidFill>
                <a:latin typeface="Univia Pro Book" panose="00000500000000000000" pitchFamily="2" charset="0"/>
              </a:rPr>
              <a:t>El compromiso y entrega para llevar bienestar a nuestra gente, los sacamos de ti, mamá.</a:t>
            </a:r>
          </a:p>
          <a:p>
            <a:r>
              <a:rPr lang="es-ES" sz="5300" dirty="0">
                <a:solidFill>
                  <a:schemeClr val="bg1"/>
                </a:solidFill>
                <a:latin typeface="Univia Pro Book" panose="00000500000000000000" pitchFamily="2" charset="0"/>
              </a:rPr>
              <a:t>¡Feliz día a todas las mamás de Guatemala y El Salvador!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1D42933-A5FB-4EF5-A943-7C9EFCD4440D}"/>
              </a:ext>
            </a:extLst>
          </p:cNvPr>
          <p:cNvSpPr txBox="1"/>
          <p:nvPr/>
        </p:nvSpPr>
        <p:spPr>
          <a:xfrm>
            <a:off x="1826623" y="10577734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latin typeface="Univia Pro" panose="00000800000000000000" pitchFamily="50" charset="0"/>
              </a:rPr>
              <a:t>10 de mayo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567560C-98E7-4F88-BE21-7A585C8CAC7D}"/>
              </a:ext>
            </a:extLst>
          </p:cNvPr>
          <p:cNvSpPr txBox="1"/>
          <p:nvPr/>
        </p:nvSpPr>
        <p:spPr>
          <a:xfrm>
            <a:off x="1818064" y="11343755"/>
            <a:ext cx="109835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 dirty="0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 dirty="0">
                <a:solidFill>
                  <a:schemeClr val="bg1"/>
                </a:solidFill>
                <a:latin typeface="Univia Pro" panose="00000800000000000000" pitchFamily="2" charset="0"/>
              </a:rPr>
              <a:t>de la Madre!</a:t>
            </a:r>
          </a:p>
        </p:txBody>
      </p:sp>
    </p:spTree>
    <p:extLst>
      <p:ext uri="{BB962C8B-B14F-4D97-AF65-F5344CB8AC3E}">
        <p14:creationId xmlns:p14="http://schemas.microsoft.com/office/powerpoint/2010/main" val="238774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62887" t="-544" r="-22439" b="-2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826623" y="11320662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del Padre!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826627" y="15656403"/>
            <a:ext cx="17528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Gracias por acompañarnos en cada paso y ser un ejemplo constante de cómo ser mejores cada día. </a:t>
            </a:r>
          </a:p>
        </p:txBody>
      </p:sp>
    </p:spTree>
    <p:extLst>
      <p:ext uri="{BB962C8B-B14F-4D97-AF65-F5344CB8AC3E}">
        <p14:creationId xmlns:p14="http://schemas.microsoft.com/office/powerpoint/2010/main" val="4062034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3261" t="-241" r="-12103" b="-2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26623" y="13780828"/>
            <a:ext cx="175641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>
                <a:solidFill>
                  <a:schemeClr val="bg1"/>
                </a:solidFill>
                <a:latin typeface="Univia Pro Book" panose="00000500000000000000" pitchFamily="2" charset="0"/>
              </a:rPr>
              <a:t>Ahora más que nunca, la familia es nuestro gran soporte. Por eso es importante que nos cuidemos unos a otros y respetemos las normas establecidas en nuestros países para velar por nuestra seguridad. Así, más adelante, podremos compartir juntos nuevamente. </a:t>
            </a:r>
            <a:endParaRPr lang="es-PE" sz="48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26623" y="10248126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Internacional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de la Familia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826623" y="9454356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mayo</a:t>
            </a:r>
          </a:p>
        </p:txBody>
      </p:sp>
    </p:spTree>
    <p:extLst>
      <p:ext uri="{BB962C8B-B14F-4D97-AF65-F5344CB8AC3E}">
        <p14:creationId xmlns:p14="http://schemas.microsoft.com/office/powerpoint/2010/main" val="3867297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8863579"/>
            <a:ext cx="10343659" cy="192378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364868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En Ransa, el bienestar de nuestro equipo es nuestra máxima prioridad. Hoy, reafirmemos nuestro compromiso de cuidarnos</a:t>
            </a:r>
            <a:r>
              <a:rPr lang="es-ES" sz="5300" b="1">
                <a:solidFill>
                  <a:schemeClr val="bg1"/>
                </a:solidFill>
                <a:latin typeface="Univia Pro Book" panose="00000500000000000000" pitchFamily="2" charset="0"/>
              </a:rPr>
              <a:t> </a:t>
            </a:r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para seguir llevando bienestar a las familias de Latinoamérica.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9447495"/>
            <a:ext cx="15513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y Salud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en el Trabajo</a:t>
            </a:r>
          </a:p>
        </p:txBody>
      </p:sp>
    </p:spTree>
    <p:extLst>
      <p:ext uri="{BB962C8B-B14F-4D97-AF65-F5344CB8AC3E}">
        <p14:creationId xmlns:p14="http://schemas.microsoft.com/office/powerpoint/2010/main" val="2236628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8863579"/>
            <a:ext cx="10343659" cy="192378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364868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En Ransa, el bienestar de nuestro equipo es nuestra máxima prioridad. Hoy, reafirmemos nuestro compromiso de cuidarnos</a:t>
            </a:r>
            <a:r>
              <a:rPr lang="es-ES" sz="5300" b="1">
                <a:solidFill>
                  <a:schemeClr val="bg1"/>
                </a:solidFill>
                <a:latin typeface="Univia Pro Book" panose="00000500000000000000" pitchFamily="2" charset="0"/>
              </a:rPr>
              <a:t> </a:t>
            </a:r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para seguir llevando bienestar a las familias de Latinoamérica.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9447495"/>
            <a:ext cx="15513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y Salud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en el Trabajo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19" y="1905282"/>
            <a:ext cx="5959956" cy="177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49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>
            <a:spLocks/>
          </p:cNvSpPr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0" y="18759395"/>
            <a:ext cx="7765933" cy="2084400"/>
          </a:xfrm>
          <a:prstGeom prst="rect">
            <a:avLst/>
          </a:prstGeom>
        </p:spPr>
      </p:pic>
      <p:pic>
        <p:nvPicPr>
          <p:cNvPr id="4" name="Imagen 3" descr="Imagen que contiene interior, verde, tabla, oveja&#10;&#10;Descripción generada automáticamente">
            <a:extLst>
              <a:ext uri="{FF2B5EF4-FFF2-40B4-BE49-F238E27FC236}">
                <a16:creationId xmlns:a16="http://schemas.microsoft.com/office/drawing/2014/main" id="{6D506DD2-7C19-493A-9D0E-9AEC5EEFAF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98"/>
          <a:stretch/>
        </p:blipFill>
        <p:spPr>
          <a:xfrm>
            <a:off x="969964" y="1150942"/>
            <a:ext cx="19551650" cy="17173575"/>
          </a:xfrm>
          <a:prstGeom prst="round2DiagRect">
            <a:avLst>
              <a:gd name="adj1" fmla="val 13104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026" name="Picture 2" descr="https://www.ransa.biz/wp-content/uploads/2019/08/LOGO_PTB_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1" r="10039" b="29291"/>
          <a:stretch/>
        </p:blipFill>
        <p:spPr bwMode="auto">
          <a:xfrm>
            <a:off x="14225543" y="18776038"/>
            <a:ext cx="6273465" cy="205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dondear rectángulo de esquina diagonal 11"/>
          <p:cNvSpPr/>
          <p:nvPr/>
        </p:nvSpPr>
        <p:spPr>
          <a:xfrm>
            <a:off x="969967" y="1150938"/>
            <a:ext cx="19508425" cy="17173574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658079" y="10799766"/>
            <a:ext cx="165709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¡Feliz Aniversario Procesadora Torre Blanca!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658075" y="14332025"/>
            <a:ext cx="1838034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Cumplimos 15 años potenciando el desarrollo agroexportador y llevando lo mejor del Perú al mundo.</a:t>
            </a:r>
            <a:endParaRPr lang="es-PE" sz="5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684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0" y="18759395"/>
            <a:ext cx="7765933" cy="2084400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257304"/>
            <a:ext cx="19508425" cy="17021661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9" t="-27757" r="25" b="-432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257300"/>
            <a:ext cx="19508425" cy="17020800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658079" y="10799766"/>
            <a:ext cx="165709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¡Feliz Aniversario Procesadora Torre Blanca!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658075" y="14332025"/>
            <a:ext cx="1838034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Hoy cumplimos 14 años conquistando mercados internacionales llevando productos peruanos. </a:t>
            </a:r>
          </a:p>
          <a:p>
            <a:r>
              <a:rPr lang="es-ES" sz="5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a ustedes continuamos impulsando las agroexportaciones en nuestro país. </a:t>
            </a:r>
            <a:endParaRPr lang="es-PE" sz="5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ransa.biz/wp-content/uploads/2019/08/LOGO_PTB_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1" r="10039" b="29291"/>
          <a:stretch/>
        </p:blipFill>
        <p:spPr bwMode="auto">
          <a:xfrm>
            <a:off x="14225543" y="18776038"/>
            <a:ext cx="6273465" cy="205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479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0" y="18759395"/>
            <a:ext cx="7765933" cy="2084400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257304"/>
            <a:ext cx="19508425" cy="17021661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9" t="-27756" r="25" b="-372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257300"/>
            <a:ext cx="19508425" cy="17020800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658079" y="10799766"/>
            <a:ext cx="165709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¡Feliz Aniversario Procesadora Torre Blanca!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658075" y="14332025"/>
            <a:ext cx="1838034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Hoy cumplimos 14 años conquistando mercados internacionales llevando productos peruanos. </a:t>
            </a:r>
          </a:p>
          <a:p>
            <a:r>
              <a:rPr lang="es-ES" sz="5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 equipo porque sin ustedes no podríamos continuar impulsando las agroexportaciones en nuestro país. </a:t>
            </a:r>
            <a:endParaRPr lang="es-PE" sz="5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ransa.biz/wp-content/uploads/2019/08/LOGO_PTB_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1" r="10039" b="29291"/>
          <a:stretch/>
        </p:blipFill>
        <p:spPr bwMode="auto">
          <a:xfrm>
            <a:off x="14225543" y="18776038"/>
            <a:ext cx="6273465" cy="205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134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3660" t="65" r="-15986" b="1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599086" y="11400801"/>
            <a:ext cx="161141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¡Cumplimos 57 años!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599082" y="13930176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ustedes celebramos un año más brindando soluciones logísticas financieras ágiles y seguras para seguir siendo el socio estratégico de nuestros clientes. </a:t>
            </a:r>
            <a:endParaRPr lang="es-PE" sz="54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20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Redondear rectángulo de esquina diagonal 14"/>
          <p:cNvSpPr/>
          <p:nvPr/>
        </p:nvSpPr>
        <p:spPr>
          <a:xfrm>
            <a:off x="1045554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2717" t="-88" r="-9789" b="-7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45554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5482544"/>
            <a:ext cx="175641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Univia Pro Book" panose="00000500000000000000" pitchFamily="2" charset="0"/>
              </a:rPr>
              <a:t>Hoy reconozcamos la importancia de cuidarnos, educarnos y apoyar a los involucrados en su lucha contra el VIH.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1692662"/>
            <a:ext cx="175641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Lucha contra el Sida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04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2717" t="-88" r="-9789" b="-7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120473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Univia Pro Book" panose="00000500000000000000" pitchFamily="2" charset="0"/>
              </a:rPr>
              <a:t>En Ransa tomamos consciencia de la gran problemática alimenticia que atraviesa el mundo. Por eso, en lo que va del año hemos donado, transportado y almacenado más de </a:t>
            </a:r>
            <a:r>
              <a:rPr lang="es-ES" sz="4400" b="1">
                <a:solidFill>
                  <a:schemeClr val="bg1"/>
                </a:solidFill>
                <a:latin typeface="Univia Pro Book" panose="00000500000000000000" pitchFamily="2" charset="0"/>
              </a:rPr>
              <a:t>97 toneladas de alimentos</a:t>
            </a:r>
            <a:r>
              <a:rPr lang="es-ES" sz="4400">
                <a:solidFill>
                  <a:schemeClr val="bg1"/>
                </a:solidFill>
                <a:latin typeface="Univia Pro Book" panose="00000500000000000000" pitchFamily="2" charset="0"/>
              </a:rPr>
              <a:t>. ¡Sigamos trabajando juntos para llevar bienestar a todas las familias de Latinoamérica!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0587762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Alimentación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60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7799" t="-241" r="-32327" b="-2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120473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Univia Pro Book" panose="00000500000000000000" pitchFamily="2" charset="0"/>
              </a:rPr>
              <a:t>En Ransa tomamos consciencia de la gran problemática alimenticia que atraviesa el mundo. Por eso, en lo que va del año hemos donado, transportado y almacenado más de </a:t>
            </a:r>
            <a:r>
              <a:rPr lang="es-ES" sz="4400" b="1">
                <a:solidFill>
                  <a:schemeClr val="bg1"/>
                </a:solidFill>
                <a:latin typeface="Univia Pro Book" panose="00000500000000000000" pitchFamily="2" charset="0"/>
              </a:rPr>
              <a:t>97 toneladas de alimentos</a:t>
            </a:r>
            <a:r>
              <a:rPr lang="es-ES" sz="4400">
                <a:solidFill>
                  <a:schemeClr val="bg1"/>
                </a:solidFill>
                <a:latin typeface="Univia Pro Book" panose="00000500000000000000" pitchFamily="2" charset="0"/>
              </a:rPr>
              <a:t>. ¡Sigamos trabajando juntos para llevar bienestar a todas las familias de Latinoamérica!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0587762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Alimentación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58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24644" t="-88" r="-720" b="-3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042095"/>
            <a:ext cx="175641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>
                <a:solidFill>
                  <a:schemeClr val="bg1"/>
                </a:solidFill>
                <a:latin typeface="Univia Pro Book" panose="00000500000000000000" pitchFamily="2" charset="0"/>
              </a:rPr>
              <a:t>En Ransa tomamos consciencia de la gran problemática alimenticia que atraviesa el mundo y unimos esfuerzos para combatirla. Por ello, trabajando juntos para llevar bienestar a todas las familias de Latinoamérica y, en lo que va del año, hemos donado, transportado y almacenado más de 97 toneladas de alimentos. </a:t>
            </a:r>
            <a:endParaRPr lang="es-PE" sz="4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0587762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Alimentación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30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24644" t="-88" r="-720" b="-3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042095"/>
            <a:ext cx="175641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>
                <a:solidFill>
                  <a:schemeClr val="bg1"/>
                </a:solidFill>
                <a:latin typeface="Univia Pro Book" panose="00000500000000000000" pitchFamily="2" charset="0"/>
              </a:rPr>
              <a:t>En Ransa tomamos consciencia de la gran problemática alimenticia que atraviesa el mundo. Por eso, unimos esfuerzos y trabajando juntos para llevar bienestar a todas las familias de Latinoamérica y, en lo que va del año, hemos donado, transportado y almacenado más de 97 toneladas de alimentos. </a:t>
            </a:r>
            <a:endParaRPr lang="es-PE" sz="4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0587762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Alimentación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52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9998" t="-3787" r="-18189" b="-13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1195376"/>
            <a:ext cx="184035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Guatemala!</a:t>
            </a:r>
            <a:endParaRPr lang="es-PE" sz="11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Tu historia, fuerza y ese ímpetu que te hace imparable nos enorgullece. Estamos felices de poder llevar bienestar a tu tierra y a tu gente.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421007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septiembre</a:t>
            </a:r>
          </a:p>
        </p:txBody>
      </p:sp>
    </p:spTree>
    <p:extLst>
      <p:ext uri="{BB962C8B-B14F-4D97-AF65-F5344CB8AC3E}">
        <p14:creationId xmlns:p14="http://schemas.microsoft.com/office/powerpoint/2010/main" val="3287396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4"/>
            <a:srcRect/>
            <a:stretch>
              <a:fillRect l="-13251" t="-451" r="-7917" b="-38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6026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45129" y="12372955"/>
            <a:ext cx="1840353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Día del Exportador!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45129" y="14330127"/>
            <a:ext cx="175641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Reconocemos a quienes impulsan la exportación de productos peruanos al mundo. ¡Qué orgullo ser parte de la gran labor que tienen los emprendedores y emprendedoras peruanos al llevar lo mejor que tenemos al mundo!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1845129" y="1159859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09 de noviembre</a:t>
            </a:r>
          </a:p>
        </p:txBody>
      </p:sp>
    </p:spTree>
    <p:extLst>
      <p:ext uri="{BB962C8B-B14F-4D97-AF65-F5344CB8AC3E}">
        <p14:creationId xmlns:p14="http://schemas.microsoft.com/office/powerpoint/2010/main" val="3560521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3251" t="-451" r="-7917" b="-38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6026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45129" y="12113052"/>
            <a:ext cx="1840353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Día del Exportador!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45129" y="13939592"/>
            <a:ext cx="1756413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Reconocemos a quienes impulsan la exportación de productos peruanos al mundo y dan lo mejor para hacer crecer al país. ¡Qué orgullo ser parte de la gran labor que tienen los emprendedores y emprendedoras peruanos al llevar lo mejor que tenemos al mundo!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1845129" y="11436658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09 de noviembre</a:t>
            </a:r>
          </a:p>
        </p:txBody>
      </p:sp>
    </p:spTree>
    <p:extLst>
      <p:ext uri="{BB962C8B-B14F-4D97-AF65-F5344CB8AC3E}">
        <p14:creationId xmlns:p14="http://schemas.microsoft.com/office/powerpoint/2010/main" val="1087493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43913" t="-20721" r="-26415" b="-89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Honduras!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Tu historia, fuerza y ese ímpetu que te hace imparable nos enorgullece. Estamos felices de poder llevar bienestar a tu tierra y a tu gente.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septiembre</a:t>
            </a:r>
          </a:p>
        </p:txBody>
      </p:sp>
    </p:spTree>
    <p:extLst>
      <p:ext uri="{BB962C8B-B14F-4D97-AF65-F5344CB8AC3E}">
        <p14:creationId xmlns:p14="http://schemas.microsoft.com/office/powerpoint/2010/main" val="1109543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20570" t="-2004" r="-19895" b="-49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874240" y="18988543"/>
            <a:ext cx="6225540" cy="2063902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1613387"/>
            <a:ext cx="184035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dirty="0">
                <a:solidFill>
                  <a:schemeClr val="bg1"/>
                </a:solidFill>
                <a:latin typeface="Univia Pro" panose="00000800000000000000" pitchFamily="2" charset="0"/>
              </a:rPr>
              <a:t>¡Feliz Día de la </a:t>
            </a:r>
          </a:p>
          <a:p>
            <a:r>
              <a:rPr lang="es-ES" sz="10000" dirty="0">
                <a:solidFill>
                  <a:schemeClr val="bg1"/>
                </a:solidFill>
                <a:latin typeface="Univia Pro" panose="00000800000000000000" pitchFamily="2" charset="0"/>
              </a:rPr>
              <a:t>Independencia El Salvador!</a:t>
            </a:r>
            <a:endParaRPr lang="es-PE" sz="10000" dirty="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Tu historia, fuerza y ese ímpetu que te hace imparable nos enorgullece. Estamos felices de poder llevar bienestar a tu tierra y a tu gente.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839018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latin typeface="Univia Pro Book" panose="00000500000000000000" pitchFamily="2" charset="0"/>
              </a:rPr>
              <a:t>15 de septiembre</a:t>
            </a:r>
          </a:p>
        </p:txBody>
      </p:sp>
      <p:pic>
        <p:nvPicPr>
          <p:cNvPr id="1026" name="Picture 2" descr="Inicio - Transportes Centroamericanos">
            <a:extLst>
              <a:ext uri="{FF2B5EF4-FFF2-40B4-BE49-F238E27FC236}">
                <a16:creationId xmlns:a16="http://schemas.microsoft.com/office/drawing/2014/main" id="{72501476-FBED-4519-69BB-0FF289CA60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80" b="35953"/>
          <a:stretch/>
        </p:blipFill>
        <p:spPr bwMode="auto">
          <a:xfrm>
            <a:off x="10485175" y="19337803"/>
            <a:ext cx="3889316" cy="125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253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28756" t="-6016" r="-22314" b="-896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Honduras!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Estamos orgullosos de poder compartir contigo, ser parte de tu historia y trabajar con tu gente, quienes son el motor de nuestro propósito.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septiembre</a:t>
            </a:r>
          </a:p>
        </p:txBody>
      </p:sp>
    </p:spTree>
    <p:extLst>
      <p:ext uri="{BB962C8B-B14F-4D97-AF65-F5344CB8AC3E}">
        <p14:creationId xmlns:p14="http://schemas.microsoft.com/office/powerpoint/2010/main" val="1910481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20570" t="-2004" r="-19895" b="-49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>
                <a:solidFill>
                  <a:schemeClr val="bg1"/>
                </a:solidFill>
                <a:latin typeface="Univia Pro" panose="00000800000000000000" pitchFamily="2" charset="0"/>
              </a:rPr>
              <a:t>¡Feliz Día de la </a:t>
            </a:r>
          </a:p>
          <a:p>
            <a:r>
              <a:rPr lang="es-ES" sz="10000">
                <a:solidFill>
                  <a:schemeClr val="bg1"/>
                </a:solidFill>
                <a:latin typeface="Univia Pro" panose="00000800000000000000" pitchFamily="2" charset="0"/>
              </a:rPr>
              <a:t>Independencia El Salvador!</a:t>
            </a:r>
            <a:endParaRPr lang="es-PE" sz="10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Estamos orgullosos de poder compartir contigo, ser parte de tu historia y trabajar con tu gente, quienes son el motor de nuestro propósito.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septiembre</a:t>
            </a:r>
          </a:p>
        </p:txBody>
      </p:sp>
    </p:spTree>
    <p:extLst>
      <p:ext uri="{BB962C8B-B14F-4D97-AF65-F5344CB8AC3E}">
        <p14:creationId xmlns:p14="http://schemas.microsoft.com/office/powerpoint/2010/main" val="3588072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26834" t="-9463" r="-24374" b="-56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9600619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del Primer Grito de la Independencia de Ecuador!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88262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10 de agosto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26623" y="15145047"/>
            <a:ext cx="175641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Celebramos a tu gente, su entrega, compromiso y el orgullo con el que llevan tus colores. ¡Felices Fiestas!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062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26834" t="-9463" r="-24374" b="-56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134019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del Primer Grito de la Independencia de Ecuador!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93596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10 de agosto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26623" y="15678447"/>
            <a:ext cx="175641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Son más de 14 años que celebramos por tu gente e historia que te hacen tan grande. ¡Felices Fiestas!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311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7471" t="-773" r="-15585" b="-4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9333919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del Primer Grito de la Independencia de Ecuador!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xxxxxxxxxxxxxxxxxxxxxxxxxxxxxxxxxxxxxxxxxxxxxxxxxxxxxxxxxxxxxxxxxxxxxxxxxxxxxxxxxxxxxxxxxxxxxxxxxxxxxxxxxxxxxxxxxxxxxxxxxxxxxx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85595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10 de agosto</a:t>
            </a:r>
          </a:p>
        </p:txBody>
      </p:sp>
    </p:spTree>
    <p:extLst>
      <p:ext uri="{BB962C8B-B14F-4D97-AF65-F5344CB8AC3E}">
        <p14:creationId xmlns:p14="http://schemas.microsoft.com/office/powerpoint/2010/main" val="4288457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7217" t="-640" r="-16985" b="-15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Bolivia!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Qué alegría conocer gente que representa tu grandeza y que se pone al frente de los desafíos para superarlos y verte crecer. #CrecemosTodos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06 de agosto</a:t>
            </a:r>
          </a:p>
        </p:txBody>
      </p:sp>
    </p:spTree>
    <p:extLst>
      <p:ext uri="{BB962C8B-B14F-4D97-AF65-F5344CB8AC3E}">
        <p14:creationId xmlns:p14="http://schemas.microsoft.com/office/powerpoint/2010/main" val="97737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0435" t="162" r="-27451" b="-2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Independencia, Bolivia!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En estos 196 años tu gente ha marcado historia y seguirá manteniendo tu legado​. Nos enorgullece que seas parte de nuestro propósito de llevar bienestar.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06 de agosto</a:t>
            </a:r>
          </a:p>
        </p:txBody>
      </p:sp>
    </p:spTree>
    <p:extLst>
      <p:ext uri="{BB962C8B-B14F-4D97-AF65-F5344CB8AC3E}">
        <p14:creationId xmlns:p14="http://schemas.microsoft.com/office/powerpoint/2010/main" val="830017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0435" t="162" r="-27451" b="-2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Independencia, Bolivia!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En estos 196 años tu gente ha marcado historia y seguirá manteniendo tu legado​. Nos enorgullece que seas parte de nuestro propósito de llevar bienestar.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06 de agosto</a:t>
            </a:r>
          </a:p>
        </p:txBody>
      </p:sp>
    </p:spTree>
    <p:extLst>
      <p:ext uri="{BB962C8B-B14F-4D97-AF65-F5344CB8AC3E}">
        <p14:creationId xmlns:p14="http://schemas.microsoft.com/office/powerpoint/2010/main" val="419878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0435" t="162" r="-27451" b="-2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Independencia, Bolivia!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En estos 196 años tu gente ha marcado historia y seguirá manteniendo tu legado​. Nos enorgullece que seas parte de nuestro propósito de llevar bienestar.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06 de agosto</a:t>
            </a:r>
          </a:p>
        </p:txBody>
      </p:sp>
    </p:spTree>
    <p:extLst>
      <p:ext uri="{BB962C8B-B14F-4D97-AF65-F5344CB8AC3E}">
        <p14:creationId xmlns:p14="http://schemas.microsoft.com/office/powerpoint/2010/main" val="3011610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25843" t="-14037" r="-51219" b="-207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Bolivia!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Estamos orgullosos de poder compartir contigo, ser parte de tu historia y trabajar con tu gente, quienes son el motor de nuestro propósito.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06 de agosto</a:t>
            </a:r>
          </a:p>
        </p:txBody>
      </p:sp>
    </p:spTree>
    <p:extLst>
      <p:ext uri="{BB962C8B-B14F-4D97-AF65-F5344CB8AC3E}">
        <p14:creationId xmlns:p14="http://schemas.microsoft.com/office/powerpoint/2010/main" val="4098902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1993" t="-335" r="-11969" b="-11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2527783"/>
            <a:ext cx="1840353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¡Felices Fiestas Patrias!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4859572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Son 199 años de una historia que ha visto como los peruanos nos hacemos más fuertes a diario. Hoy tenemos un mensaje especial para ti, míralo </a:t>
            </a:r>
            <a:r>
              <a:rPr lang="es-ES" sz="5000" b="1" u="sng">
                <a:solidFill>
                  <a:schemeClr val="bg1"/>
                </a:solidFill>
                <a:latin typeface="Univia Pro Book" panose="00000500000000000000" pitchFamily="2" charset="0"/>
              </a:rPr>
              <a:t>aquí</a:t>
            </a:r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.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1648914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de julio</a:t>
            </a:r>
          </a:p>
        </p:txBody>
      </p:sp>
    </p:spTree>
    <p:extLst>
      <p:ext uri="{BB962C8B-B14F-4D97-AF65-F5344CB8AC3E}">
        <p14:creationId xmlns:p14="http://schemas.microsoft.com/office/powerpoint/2010/main" val="3543673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4"/>
            <a:srcRect/>
            <a:stretch>
              <a:fillRect l="-11994" t="131" r="-28384" b="2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69540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1567730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¡Celebramos el Bicentenario de la Independencia de Perú!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39477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y 29 de julio</a:t>
            </a:r>
          </a:p>
        </p:txBody>
      </p:sp>
    </p:spTree>
    <p:extLst>
      <p:ext uri="{BB962C8B-B14F-4D97-AF65-F5344CB8AC3E}">
        <p14:creationId xmlns:p14="http://schemas.microsoft.com/office/powerpoint/2010/main" val="1932272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1993" t="-335" r="-11969" b="-11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200573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1567730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¡Celebramos el Bicentenario de la Independencia de Perú!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39477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y 29 de julio</a:t>
            </a:r>
          </a:p>
        </p:txBody>
      </p:sp>
    </p:spTree>
    <p:extLst>
      <p:ext uri="{BB962C8B-B14F-4D97-AF65-F5344CB8AC3E}">
        <p14:creationId xmlns:p14="http://schemas.microsoft.com/office/powerpoint/2010/main" val="3986041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1993" t="-335" r="-11969" b="-11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200573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1567730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¡Celebramos el Bicentenario de la Independencia de Perú!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39477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y 29 de julio</a:t>
            </a:r>
          </a:p>
        </p:txBody>
      </p:sp>
    </p:spTree>
    <p:extLst>
      <p:ext uri="{BB962C8B-B14F-4D97-AF65-F5344CB8AC3E}">
        <p14:creationId xmlns:p14="http://schemas.microsoft.com/office/powerpoint/2010/main" val="17966409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6584" t="-794" r="-5608" b="-11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200573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0000030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¡Celebramos el Bicentenario de la Independencia de Perú!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882707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y 29 de julio</a:t>
            </a:r>
          </a:p>
        </p:txBody>
      </p:sp>
    </p:spTree>
    <p:extLst>
      <p:ext uri="{BB962C8B-B14F-4D97-AF65-F5344CB8AC3E}">
        <p14:creationId xmlns:p14="http://schemas.microsoft.com/office/powerpoint/2010/main" val="2639485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896" t="-3086" r="-4905" b="-133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200573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1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1567730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¡Celebramos el Bicentenario de la Independencia de Perú!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39477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y 29 de julio</a:t>
            </a:r>
          </a:p>
        </p:txBody>
      </p:sp>
    </p:spTree>
    <p:extLst>
      <p:ext uri="{BB962C8B-B14F-4D97-AF65-F5344CB8AC3E}">
        <p14:creationId xmlns:p14="http://schemas.microsoft.com/office/powerpoint/2010/main" val="16327987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896" t="-3086" r="-4905" b="-133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69540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1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1972726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¡Celebramos el Bicentenario de la Independencia de Perú!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0799766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y 29 de julio</a:t>
            </a:r>
          </a:p>
        </p:txBody>
      </p:sp>
    </p:spTree>
    <p:extLst>
      <p:ext uri="{BB962C8B-B14F-4D97-AF65-F5344CB8AC3E}">
        <p14:creationId xmlns:p14="http://schemas.microsoft.com/office/powerpoint/2010/main" val="26078960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896" t="-3086" r="-4905" b="-133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69540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1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826623" y="12342282"/>
            <a:ext cx="1840353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</a:t>
            </a:r>
          </a:p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de la Independencia de Perú!</a:t>
            </a:r>
            <a:endParaRPr lang="es-PE" sz="115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1169322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28 y 29 de julio</a:t>
            </a:r>
          </a:p>
        </p:txBody>
      </p:sp>
    </p:spTree>
    <p:extLst>
      <p:ext uri="{BB962C8B-B14F-4D97-AF65-F5344CB8AC3E}">
        <p14:creationId xmlns:p14="http://schemas.microsoft.com/office/powerpoint/2010/main" val="25801775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7"/>
          <a:stretch/>
        </p:blipFill>
        <p:spPr>
          <a:xfrm>
            <a:off x="992780" y="1154748"/>
            <a:ext cx="19506229" cy="17124217"/>
          </a:xfrm>
          <a:prstGeom prst="round2DiagRect">
            <a:avLst>
              <a:gd name="adj1" fmla="val 12374"/>
              <a:gd name="adj2" fmla="val 0"/>
            </a:avLst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sp>
        <p:nvSpPr>
          <p:cNvPr id="9" name="Redondear rectángulo de esquina diagonal 8"/>
          <p:cNvSpPr/>
          <p:nvPr/>
        </p:nvSpPr>
        <p:spPr>
          <a:xfrm>
            <a:off x="992780" y="1140042"/>
            <a:ext cx="19508425" cy="1713892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CuadroTexto 9"/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Colombia!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Han pasado más de 7 años desde que llegamos a tu tierra y seguimos sorprendiéndonos con la belleza que te hace grande.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826623" y="10185876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20 de julio</a:t>
            </a:r>
          </a:p>
        </p:txBody>
      </p:sp>
    </p:spTree>
    <p:extLst>
      <p:ext uri="{BB962C8B-B14F-4D97-AF65-F5344CB8AC3E}">
        <p14:creationId xmlns:p14="http://schemas.microsoft.com/office/powerpoint/2010/main" val="22251357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26" name="Picture 2" descr="Colombia: Noticias sobre desarrollo, investigación, datos | Banco Mundial">
            <a:extLst>
              <a:ext uri="{FF2B5EF4-FFF2-40B4-BE49-F238E27FC236}">
                <a16:creationId xmlns:a16="http://schemas.microsoft.com/office/drawing/2014/main" id="{9AC49DBC-88AA-E0C7-258D-369662BDA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8" r="15853"/>
          <a:stretch/>
        </p:blipFill>
        <p:spPr bwMode="auto">
          <a:xfrm>
            <a:off x="969963" y="1189103"/>
            <a:ext cx="19551650" cy="17135410"/>
          </a:xfrm>
          <a:prstGeom prst="round2DiagRect">
            <a:avLst>
              <a:gd name="adj1" fmla="val 13224"/>
              <a:gd name="adj2" fmla="val 0"/>
            </a:avLst>
          </a:prstGeom>
          <a:ln w="88900" cap="sq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969963" y="1189106"/>
            <a:ext cx="19551650" cy="17114137"/>
          </a:xfrm>
          <a:prstGeom prst="round2DiagRect">
            <a:avLst>
              <a:gd name="adj1" fmla="val 13225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A694143-2BA0-30D8-4B18-1407EC0F7775}"/>
              </a:ext>
            </a:extLst>
          </p:cNvPr>
          <p:cNvSpPr txBox="1"/>
          <p:nvPr/>
        </p:nvSpPr>
        <p:spPr>
          <a:xfrm>
            <a:off x="1826623" y="10934119"/>
            <a:ext cx="184035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Colombia!</a:t>
            </a:r>
            <a:endParaRPr lang="es-PE" sz="115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521A81F-AA83-F540-FF7E-4361D56219BA}"/>
              </a:ext>
            </a:extLst>
          </p:cNvPr>
          <p:cNvSpPr txBox="1"/>
          <p:nvPr/>
        </p:nvSpPr>
        <p:spPr>
          <a:xfrm>
            <a:off x="1826623" y="14964076"/>
            <a:ext cx="175641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Disfrutamos tus calles y la cultura que se han vuelto parte de nuestras vidas y admiramos a tu gente y a su alegría muy representativa en toda Latinoamérica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B594573-E0DB-E909-EB20-AE428B72C655}"/>
              </a:ext>
            </a:extLst>
          </p:cNvPr>
          <p:cNvSpPr txBox="1"/>
          <p:nvPr/>
        </p:nvSpPr>
        <p:spPr>
          <a:xfrm>
            <a:off x="1826623" y="10159750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20 de julio</a:t>
            </a:r>
          </a:p>
        </p:txBody>
      </p:sp>
    </p:spTree>
    <p:extLst>
      <p:ext uri="{BB962C8B-B14F-4D97-AF65-F5344CB8AC3E}">
        <p14:creationId xmlns:p14="http://schemas.microsoft.com/office/powerpoint/2010/main" val="1013029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0" name="Rectángulo 9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94" y="18813122"/>
              <a:ext cx="7546241" cy="2028942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4"/>
              <a:srcRect/>
              <a:stretch>
                <a:fillRect l="-3020" t="-2780" r="-32592" b="-43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8" y="1180758"/>
              <a:ext cx="19508425" cy="17109425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2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3" name="CuadroTexto 12"/>
            <p:cNvSpPr txBox="1"/>
            <p:nvPr/>
          </p:nvSpPr>
          <p:spPr>
            <a:xfrm>
              <a:off x="1748245" y="11034812"/>
              <a:ext cx="18403538" cy="3631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500">
                  <a:solidFill>
                    <a:schemeClr val="bg1"/>
                  </a:solidFill>
                  <a:latin typeface="Univia Pro" panose="00000800000000000000" pitchFamily="2" charset="0"/>
                </a:rPr>
                <a:t>¡Feliz Día de la Independencia, Colombia!</a:t>
              </a:r>
              <a:endParaRPr lang="es-PE" sz="11500">
                <a:solidFill>
                  <a:schemeClr val="bg1"/>
                </a:solidFill>
                <a:latin typeface="Univia Pro" panose="00000800000000000000" pitchFamily="2" charset="0"/>
              </a:endParaRP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826623" y="14964072"/>
              <a:ext cx="17564130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000">
                  <a:solidFill>
                    <a:schemeClr val="bg1"/>
                  </a:solidFill>
                  <a:latin typeface="Univia Pro Book" panose="00000500000000000000" pitchFamily="2" charset="0"/>
                </a:rPr>
                <a:t>¡Qué grande eres Colombia! Celebramos a tu gente que, frente a los desafíos, saca lo mejor de ellas, motivándonos con su espíritu luchador.</a:t>
              </a:r>
              <a:endParaRPr lang="es-PE" sz="50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1826623" y="10159746"/>
              <a:ext cx="15513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>
                  <a:solidFill>
                    <a:schemeClr val="bg1"/>
                  </a:solidFill>
                  <a:latin typeface="Univia Pro Book" panose="00000500000000000000" pitchFamily="2" charset="0"/>
                </a:rPr>
                <a:t>20 de julio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8180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0" name="Rectángulo 9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94" y="18813122"/>
              <a:ext cx="7546241" cy="2028942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3"/>
              <a:srcRect/>
              <a:stretch>
                <a:fillRect l="-3020" t="-946" r="-5407" b="-5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9" y="1180758"/>
              <a:ext cx="19508425" cy="17109425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2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3" name="CuadroTexto 12"/>
            <p:cNvSpPr txBox="1"/>
            <p:nvPr/>
          </p:nvSpPr>
          <p:spPr>
            <a:xfrm>
              <a:off x="1748245" y="11034812"/>
              <a:ext cx="18403538" cy="3631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500">
                  <a:solidFill>
                    <a:schemeClr val="bg1"/>
                  </a:solidFill>
                  <a:latin typeface="Univia Pro" panose="00000800000000000000" pitchFamily="2" charset="0"/>
                </a:rPr>
                <a:t>¡Feliz Día de la Independencia Colombia!</a:t>
              </a:r>
              <a:endParaRPr lang="es-PE" sz="11500">
                <a:solidFill>
                  <a:schemeClr val="bg1"/>
                </a:solidFill>
                <a:latin typeface="Univia Pro" panose="00000800000000000000" pitchFamily="2" charset="0"/>
              </a:endParaRP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826623" y="14964072"/>
              <a:ext cx="17564130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000">
                  <a:solidFill>
                    <a:schemeClr val="bg1"/>
                  </a:solidFill>
                  <a:latin typeface="Univia Pro Book" panose="00000500000000000000" pitchFamily="2" charset="0"/>
                </a:rPr>
                <a:t>¡Qué grande eres Colombia! Celebramos a tu gente que, frente a los desafíos, saca lo mejor de ellas, motivándonos con su espíritu luchador.</a:t>
              </a:r>
              <a:endParaRPr lang="es-PE" sz="50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1826623" y="10159746"/>
              <a:ext cx="15513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>
                  <a:solidFill>
                    <a:schemeClr val="bg1"/>
                  </a:solidFill>
                  <a:latin typeface="Univia Pro Book" panose="00000500000000000000" pitchFamily="2" charset="0"/>
                </a:rPr>
                <a:t>20 de julio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6742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62887" t="-544" r="-22439" b="-2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826623" y="11320662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del Padre!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826627" y="15656403"/>
            <a:ext cx="17528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Gracias por ser el héroe que lleva bienestar a todas las familias de Latinoamérica. </a:t>
            </a:r>
            <a:endParaRPr lang="es-PE" sz="54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8564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9140" t="-793" r="-21086" b="-1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1826623" y="11320662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del padre!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7" y="15656403"/>
            <a:ext cx="17528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Gracias por ser el héroe que lleva bienestar a todas las familias de Latinoamérica. </a:t>
            </a:r>
            <a:endParaRPr lang="es-PE" sz="54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9139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0351" t="-2771" r="-32116" b="-31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1826623" y="11320662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de la Madre boliviana!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1826627" y="15656403"/>
            <a:ext cx="17528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Nos enseñaste con el ejemplo y con tu gran corazón. </a:t>
            </a:r>
          </a:p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Hoy somos mejores gracias a ti.</a:t>
            </a:r>
          </a:p>
        </p:txBody>
      </p:sp>
    </p:spTree>
    <p:extLst>
      <p:ext uri="{BB962C8B-B14F-4D97-AF65-F5344CB8AC3E}">
        <p14:creationId xmlns:p14="http://schemas.microsoft.com/office/powerpoint/2010/main" val="2777117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3217" t="-241" r="-22147" b="-2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1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5557378"/>
            <a:ext cx="175641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>
                <a:solidFill>
                  <a:schemeClr val="bg1"/>
                </a:solidFill>
                <a:latin typeface="Univia Pro Book" panose="00000500000000000000" pitchFamily="2" charset="0"/>
              </a:rPr>
              <a:t>Contribuyamos a cuidar nuestro planeta. ¡Está en nuestras manos!</a:t>
            </a:r>
            <a:endParaRPr lang="es-PE" sz="48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2024676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del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Medio Ambiente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19" y="1905282"/>
            <a:ext cx="5959956" cy="177844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274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4687" t="-16612" r="-7695" b="-7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5557378"/>
            <a:ext cx="175641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>
                <a:solidFill>
                  <a:schemeClr val="bg1"/>
                </a:solidFill>
                <a:latin typeface="Univia Pro Book" panose="00000500000000000000" pitchFamily="2" charset="0"/>
              </a:rPr>
              <a:t>Contribuyamos a cuidar nuestro planeta. ¡Está en nuestras manos!</a:t>
            </a:r>
            <a:endParaRPr lang="es-PE" sz="48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60335" y="12024676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del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Medio Ambiente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119" y="1905282"/>
            <a:ext cx="5959956" cy="177844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80589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155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3" name="Rectángulo 12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2"/>
              <a:srcRect/>
              <a:stretch>
                <a:fillRect l="-12499" t="-24768" r="-7695" b="-71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25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860335" y="15557378"/>
              <a:ext cx="175641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>
                  <a:solidFill>
                    <a:schemeClr val="bg1"/>
                  </a:solidFill>
                  <a:latin typeface="Univia Pro Book" panose="00000500000000000000" pitchFamily="2" charset="0"/>
                </a:rPr>
                <a:t>Contribuyamos a cuidar nuestro planeta. ¡Está en nuestras manos!</a:t>
              </a:r>
              <a:endParaRPr lang="es-PE" sz="48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1860335" y="12024672"/>
              <a:ext cx="15513264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Día Mundial del</a:t>
              </a:r>
            </a:p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Medio Ambiente</a:t>
              </a: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7119" y="1905282"/>
              <a:ext cx="5959956" cy="1778444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65"/>
            <a:stretch/>
          </p:blipFill>
          <p:spPr>
            <a:xfrm>
              <a:off x="583999" y="19080748"/>
              <a:ext cx="10343659" cy="1923782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80589"/>
              <a:ext cx="7010400" cy="2324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9540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3" name="Rectángulo 12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2"/>
              <a:srcRect/>
              <a:stretch>
                <a:fillRect l="-26182" t="-5" r="-103295" b="-44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8" y="1180758"/>
              <a:ext cx="19508425" cy="17128957"/>
            </a:xfrm>
            <a:prstGeom prst="round2DiagRect">
              <a:avLst>
                <a:gd name="adj1" fmla="val 1334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4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860335" y="14849806"/>
              <a:ext cx="1756413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>
                  <a:solidFill>
                    <a:schemeClr val="bg1"/>
                  </a:solidFill>
                  <a:latin typeface="Univia Pro Book" panose="00000500000000000000" pitchFamily="2" charset="0"/>
                </a:rPr>
                <a:t>Usar la bicicleta en estos tiempos puede convertirse en la manera más segura de desplazarnos. Cuidémonos a nosotros y al medio ambiente fomentando su uso.</a:t>
              </a:r>
              <a:endParaRPr lang="es-PE" sz="48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1860335" y="11240900"/>
              <a:ext cx="15513264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Día Mundial de</a:t>
              </a:r>
            </a:p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La Bicicleta</a:t>
              </a: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7119" y="1905282"/>
              <a:ext cx="5959956" cy="1778444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65"/>
            <a:stretch/>
          </p:blipFill>
          <p:spPr>
            <a:xfrm>
              <a:off x="583999" y="19080748"/>
              <a:ext cx="10343659" cy="1923782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80589"/>
              <a:ext cx="7010400" cy="2324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4642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3" name="Rectángulo 12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2"/>
              <a:srcRect/>
              <a:stretch>
                <a:fillRect l="-26182" t="-5" r="-103295" b="-44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8" y="1180758"/>
              <a:ext cx="19508425" cy="17128957"/>
            </a:xfrm>
            <a:prstGeom prst="round2DiagRect">
              <a:avLst>
                <a:gd name="adj1" fmla="val 1334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4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860335" y="13857028"/>
              <a:ext cx="17564130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>
                  <a:solidFill>
                    <a:schemeClr val="bg1"/>
                  </a:solidFill>
                  <a:latin typeface="Univia Pro Book" panose="00000500000000000000" pitchFamily="2" charset="0"/>
                </a:rPr>
                <a:t>Los beneficios de andar en bicicleta van desde la prevención de enfermedades, el cuidado del medio ambiente, la manera más económica de transportarnos y mucho más. El momento de cuidarnos y respetar nuestro entorno es ahora y andar en bicicleta es una muy buena forma de hacerlo. </a:t>
              </a:r>
              <a:endParaRPr lang="es-PE" sz="48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1860335" y="10248122"/>
              <a:ext cx="15513264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Día Mundial de</a:t>
              </a:r>
            </a:p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La Bicicleta</a:t>
              </a: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7119" y="1905282"/>
              <a:ext cx="5959956" cy="1778444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65"/>
            <a:stretch/>
          </p:blipFill>
          <p:spPr>
            <a:xfrm>
              <a:off x="583999" y="19080748"/>
              <a:ext cx="10343659" cy="1923782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80589"/>
              <a:ext cx="7010400" cy="2324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50113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CuadroTexto 9"/>
          <p:cNvSpPr txBox="1"/>
          <p:nvPr/>
        </p:nvSpPr>
        <p:spPr>
          <a:xfrm>
            <a:off x="1826623" y="10238128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15 de mayo</a:t>
            </a:r>
          </a:p>
        </p:txBody>
      </p:sp>
      <p:pic>
        <p:nvPicPr>
          <p:cNvPr id="4" name="Imagen 3" descr="Un grupo de personas en un aeropuerto&#10;&#10;Descripción generada automáticamente">
            <a:extLst>
              <a:ext uri="{FF2B5EF4-FFF2-40B4-BE49-F238E27FC236}">
                <a16:creationId xmlns:a16="http://schemas.microsoft.com/office/drawing/2014/main" id="{30141846-09CF-4E04-ACAB-D8ED9DCE09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-76" r="10586" b="76"/>
          <a:stretch/>
        </p:blipFill>
        <p:spPr>
          <a:xfrm>
            <a:off x="1053295" y="1040068"/>
            <a:ext cx="19492941" cy="170693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7" name="Rectángulo: esquinas diagonales redondeadas 6">
            <a:extLst>
              <a:ext uri="{FF2B5EF4-FFF2-40B4-BE49-F238E27FC236}">
                <a16:creationId xmlns:a16="http://schemas.microsoft.com/office/drawing/2014/main" id="{A8678C7C-9ACD-4119-8FD7-F682CDBADAA5}"/>
              </a:ext>
            </a:extLst>
          </p:cNvPr>
          <p:cNvSpPr/>
          <p:nvPr/>
        </p:nvSpPr>
        <p:spPr>
          <a:xfrm>
            <a:off x="-1737360" y="3169922"/>
            <a:ext cx="45719" cy="457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Redondear rectángulo de esquina diagonal 11">
            <a:extLst>
              <a:ext uri="{FF2B5EF4-FFF2-40B4-BE49-F238E27FC236}">
                <a16:creationId xmlns:a16="http://schemas.microsoft.com/office/drawing/2014/main" id="{CFD4112B-B65B-4509-ACCC-0DED7D6D1ED8}"/>
              </a:ext>
            </a:extLst>
          </p:cNvPr>
          <p:cNvSpPr/>
          <p:nvPr/>
        </p:nvSpPr>
        <p:spPr>
          <a:xfrm>
            <a:off x="1053295" y="1034788"/>
            <a:ext cx="19492941" cy="17069324"/>
          </a:xfrm>
          <a:prstGeom prst="round2DiagRect">
            <a:avLst>
              <a:gd name="adj1" fmla="val 16091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E4CF0B5-C0EC-4F09-9AD1-3AC612442C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82" y="19138904"/>
            <a:ext cx="6704575" cy="1765299"/>
          </a:xfrm>
          <a:prstGeom prst="rect">
            <a:avLst/>
          </a:prstGeom>
        </p:spPr>
      </p:pic>
      <p:pic>
        <p:nvPicPr>
          <p:cNvPr id="19" name="Picture 2" descr="https://www.ransa.biz/wp-content/uploads/2019/08/LOGO_SLA_.png">
            <a:extLst>
              <a:ext uri="{FF2B5EF4-FFF2-40B4-BE49-F238E27FC236}">
                <a16:creationId xmlns:a16="http://schemas.microsoft.com/office/drawing/2014/main" id="{4990289F-76A0-46A1-A965-F78377AC0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r="7807" b="30667"/>
          <a:stretch/>
        </p:blipFill>
        <p:spPr bwMode="auto">
          <a:xfrm>
            <a:off x="13048839" y="18698826"/>
            <a:ext cx="7982365" cy="259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1860339" y="10953518"/>
            <a:ext cx="105145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del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Mecánico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860335" y="14198839"/>
            <a:ext cx="1756413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Estamos muy agradecidos y orgullosos de que sean parte de nuestra familia de logística automotriz. ¡Hoy los saludamos en su día!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71B34E1-4CC6-450E-940E-836149086FB7}"/>
              </a:ext>
            </a:extLst>
          </p:cNvPr>
          <p:cNvSpPr txBox="1"/>
          <p:nvPr/>
        </p:nvSpPr>
        <p:spPr>
          <a:xfrm>
            <a:off x="1860339" y="10054877"/>
            <a:ext cx="435758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24 de febrero</a:t>
            </a:r>
          </a:p>
        </p:txBody>
      </p:sp>
    </p:spTree>
    <p:extLst>
      <p:ext uri="{BB962C8B-B14F-4D97-AF65-F5344CB8AC3E}">
        <p14:creationId xmlns:p14="http://schemas.microsoft.com/office/powerpoint/2010/main" val="17285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/>
          <p:cNvSpPr/>
          <p:nvPr/>
        </p:nvSpPr>
        <p:spPr>
          <a:xfrm>
            <a:off x="990583" y="1178375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22069" t="-4455" r="-16971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82" y="19138904"/>
            <a:ext cx="6704575" cy="1765299"/>
          </a:xfrm>
          <a:prstGeom prst="rect">
            <a:avLst/>
          </a:prstGeom>
        </p:spPr>
      </p:pic>
      <p:pic>
        <p:nvPicPr>
          <p:cNvPr id="1026" name="Picture 2" descr="https://www.ransa.biz/wp-content/uploads/2019/08/LOGO_SLA_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r="6298" b="30667"/>
          <a:stretch/>
        </p:blipFill>
        <p:spPr bwMode="auto">
          <a:xfrm>
            <a:off x="13048836" y="18698826"/>
            <a:ext cx="8112994" cy="259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 descr="Un grupo de personas en una pista&#10;&#10;Descripción generada automáticamente">
            <a:extLst>
              <a:ext uri="{FF2B5EF4-FFF2-40B4-BE49-F238E27FC236}">
                <a16:creationId xmlns:a16="http://schemas.microsoft.com/office/drawing/2014/main" id="{840CE61F-59FE-5DA1-67F5-A3B4EAF4ED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t="775" r="4716"/>
          <a:stretch/>
        </p:blipFill>
        <p:spPr>
          <a:xfrm>
            <a:off x="947354" y="1178371"/>
            <a:ext cx="19551650" cy="170108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4" name="Redondear rectángulo de esquina diagonal 13"/>
          <p:cNvSpPr/>
          <p:nvPr/>
        </p:nvSpPr>
        <p:spPr>
          <a:xfrm>
            <a:off x="985736" y="1207413"/>
            <a:ext cx="19544023" cy="16933107"/>
          </a:xfrm>
          <a:prstGeom prst="round2DiagRect">
            <a:avLst>
              <a:gd name="adj1" fmla="val 16102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2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CuadroTexto 14"/>
          <p:cNvSpPr txBox="1"/>
          <p:nvPr/>
        </p:nvSpPr>
        <p:spPr>
          <a:xfrm>
            <a:off x="1826623" y="12406929"/>
            <a:ext cx="158714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aniversario SLA!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298576" y="14365714"/>
            <a:ext cx="171987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>
                <a:solidFill>
                  <a:schemeClr val="bg1"/>
                </a:solidFill>
                <a:latin typeface="Univia Pro Book" panose="00000500000000000000" pitchFamily="2" charset="0"/>
              </a:rPr>
              <a:t>La historia de éxito de SLA es la de nuestra gente         ¡Felicidades equipo por seguir liderando la logística automotriz del país por sexto año consecutivo y contribuir con el desarrollo de nuestros clientes! #CrecemosTodos</a:t>
            </a:r>
          </a:p>
        </p:txBody>
      </p:sp>
      <p:pic>
        <p:nvPicPr>
          <p:cNvPr id="1030" name="Picture 6" descr="💪">
            <a:extLst>
              <a:ext uri="{FF2B5EF4-FFF2-40B4-BE49-F238E27FC236}">
                <a16:creationId xmlns:a16="http://schemas.microsoft.com/office/drawing/2014/main" id="{7374251A-7011-AC29-8980-F82A4B92B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932" y="14317938"/>
            <a:ext cx="668056" cy="66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4816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/>
          <p:cNvSpPr/>
          <p:nvPr/>
        </p:nvSpPr>
        <p:spPr>
          <a:xfrm>
            <a:off x="990583" y="1178375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22069" t="-4455" r="-16971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79" y="1172764"/>
            <a:ext cx="19512000" cy="17109425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3"/>
            <a:srcRect/>
            <a:stretch>
              <a:fillRect l="-26099" r="-17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990583" y="1172764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4"/>
            <a:srcRect/>
            <a:stretch>
              <a:fillRect l="-24898" t="-1112" r="-23996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Redondear rectángulo de esquina diagonal 12"/>
          <p:cNvSpPr/>
          <p:nvPr/>
        </p:nvSpPr>
        <p:spPr>
          <a:xfrm>
            <a:off x="977882" y="1172764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5"/>
            <a:srcRect/>
            <a:stretch>
              <a:fillRect l="-12379" r="-30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Redondear rectángulo de esquina diagonal 13"/>
          <p:cNvSpPr/>
          <p:nvPr/>
        </p:nvSpPr>
        <p:spPr>
          <a:xfrm>
            <a:off x="1003284" y="1172764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2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82" y="19138904"/>
            <a:ext cx="6704575" cy="1765299"/>
          </a:xfrm>
          <a:prstGeom prst="rect">
            <a:avLst/>
          </a:prstGeom>
        </p:spPr>
      </p:pic>
      <p:pic>
        <p:nvPicPr>
          <p:cNvPr id="1026" name="Picture 2" descr="https://www.ransa.biz/wp-content/uploads/2019/08/LOGO_SLA_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r="6298" b="30667"/>
          <a:stretch/>
        </p:blipFill>
        <p:spPr bwMode="auto">
          <a:xfrm>
            <a:off x="13048836" y="18698826"/>
            <a:ext cx="8112994" cy="259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1826623" y="12406929"/>
            <a:ext cx="158714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aniversario SLA!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1826623" y="14572193"/>
            <a:ext cx="175641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Hoy cumplimos un año más liderando la logística automotriz. ¡Felicitaciones equipo por el esfuerzo y gran compromiso durante estos 5 años!</a:t>
            </a:r>
          </a:p>
        </p:txBody>
      </p:sp>
    </p:spTree>
    <p:extLst>
      <p:ext uri="{BB962C8B-B14F-4D97-AF65-F5344CB8AC3E}">
        <p14:creationId xmlns:p14="http://schemas.microsoft.com/office/powerpoint/2010/main" val="32812761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75708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28318" t="-1112" r="-31228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70097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3"/>
            <a:srcRect/>
            <a:stretch>
              <a:fillRect l="-7599" t="-4455" r="-31441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977882" y="1170097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2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82" y="19138904"/>
            <a:ext cx="6704575" cy="1765299"/>
          </a:xfrm>
          <a:prstGeom prst="rect">
            <a:avLst/>
          </a:prstGeom>
        </p:spPr>
      </p:pic>
      <p:pic>
        <p:nvPicPr>
          <p:cNvPr id="1026" name="Picture 2" descr="https://www.ransa.biz/wp-content/uploads/2019/08/LOGO_SLA_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r="7807" b="30667"/>
          <a:stretch/>
        </p:blipFill>
        <p:spPr bwMode="auto">
          <a:xfrm>
            <a:off x="13048839" y="18698826"/>
            <a:ext cx="7982365" cy="259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1826623" y="12406929"/>
            <a:ext cx="158714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aniversario SLA!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4572193"/>
            <a:ext cx="175641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Hoy cumplimos un año más liderando la logística automotriz. ¡Felicitaciones equipo por el esfuerzo y gran compromiso durante estos 5 años!</a:t>
            </a:r>
          </a:p>
        </p:txBody>
      </p:sp>
    </p:spTree>
    <p:extLst>
      <p:ext uri="{BB962C8B-B14F-4D97-AF65-F5344CB8AC3E}">
        <p14:creationId xmlns:p14="http://schemas.microsoft.com/office/powerpoint/2010/main" val="19074018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75708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28318" t="-1112" r="-31228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70097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3"/>
            <a:srcRect/>
            <a:stretch>
              <a:fillRect l="-7599" t="-4455" r="-31441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08070" y="1170097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82" y="19138904"/>
            <a:ext cx="6704575" cy="1765299"/>
          </a:xfrm>
          <a:prstGeom prst="rect">
            <a:avLst/>
          </a:prstGeom>
        </p:spPr>
      </p:pic>
      <p:pic>
        <p:nvPicPr>
          <p:cNvPr id="1026" name="Picture 2" descr="https://www.ransa.biz/wp-content/uploads/2019/08/LOGO_SLA_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3" r="7807" b="30667"/>
          <a:stretch/>
        </p:blipFill>
        <p:spPr bwMode="auto">
          <a:xfrm>
            <a:off x="13048839" y="18698826"/>
            <a:ext cx="7982365" cy="259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1826623" y="12406929"/>
            <a:ext cx="158714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¡Feliz aniversario SLA!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4572193"/>
            <a:ext cx="175641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Hoy cumplimos un año más liderando la logística automotriz. ¡Felicitaciones equipo por el esfuerzo y gran compromiso durante estos 5 años!</a:t>
            </a:r>
          </a:p>
        </p:txBody>
      </p:sp>
    </p:spTree>
    <p:extLst>
      <p:ext uri="{BB962C8B-B14F-4D97-AF65-F5344CB8AC3E}">
        <p14:creationId xmlns:p14="http://schemas.microsoft.com/office/powerpoint/2010/main" val="17035102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63" y="18939987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75708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48602" t="-1112" r="-31228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990583" y="1156904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CuadroTexto 15"/>
          <p:cNvSpPr txBox="1"/>
          <p:nvPr/>
        </p:nvSpPr>
        <p:spPr>
          <a:xfrm>
            <a:off x="1826623" y="10066159"/>
            <a:ext cx="1587144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Día Internacional de los Archivos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4001134"/>
            <a:ext cx="175641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Hoy reconocemos el gran labor y compromiso de nuestro equipo por brindar una experiencia de calidad en la digitalización de los documentos de nuestros clientes.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192865" y="18972213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113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63" y="18939987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75708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9626" t="-1112" r="-29022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964872" y="1175708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63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CuadroTexto 15"/>
          <p:cNvSpPr txBox="1"/>
          <p:nvPr/>
        </p:nvSpPr>
        <p:spPr>
          <a:xfrm>
            <a:off x="1826623" y="10066159"/>
            <a:ext cx="1587144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Día Internacional de los Archivos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4001130"/>
            <a:ext cx="175641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Hoy reconocemos la labor y compromiso de nuestro equipo, por brindar cada día una experiencia de calidad a la fuente de información más importante de nuestros clientes.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192865" y="18972213"/>
            <a:ext cx="70104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99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1319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9626" t="-1112" r="-29022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990583" y="1175708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6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CuadroTexto 15"/>
          <p:cNvSpPr txBox="1"/>
          <p:nvPr/>
        </p:nvSpPr>
        <p:spPr>
          <a:xfrm>
            <a:off x="1826623" y="10248184"/>
            <a:ext cx="1587144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Vial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192865" y="18972213"/>
            <a:ext cx="7010400" cy="2324100"/>
          </a:xfrm>
          <a:prstGeom prst="rect">
            <a:avLst/>
          </a:prstGeom>
        </p:spPr>
      </p:pic>
      <p:sp>
        <p:nvSpPr>
          <p:cNvPr id="3" name="AutoShape 2" descr="Abrir foto"/>
          <p:cNvSpPr>
            <a:spLocks noChangeAspect="1" noChangeArrowheads="1"/>
          </p:cNvSpPr>
          <p:nvPr/>
        </p:nvSpPr>
        <p:spPr bwMode="auto">
          <a:xfrm>
            <a:off x="155575" y="-1444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1826623" y="14280558"/>
            <a:ext cx="175641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Seguimos capacitando y sensibilizando en seguridad vial para impactar positivamente en la sociedad. ¡Tener vías seguras es un compromiso de todos! </a:t>
            </a:r>
          </a:p>
          <a:p>
            <a:endParaRPr lang="es-ES" sz="54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072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1319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6724" t="-1112" r="-21924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990582" y="1175708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3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CuadroTexto 15"/>
          <p:cNvSpPr txBox="1"/>
          <p:nvPr/>
        </p:nvSpPr>
        <p:spPr>
          <a:xfrm>
            <a:off x="1826623" y="10148861"/>
            <a:ext cx="1587144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Vial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3820425"/>
            <a:ext cx="175641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Reconocemos a nuestro equipo que día a día se esfuerza por cumplir las medidas de seguridad para prevenir accidentes o minimizar sus efectos. ¡Mejorar la seguridad vial es un compromiso de todos!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192865" y="18972213"/>
            <a:ext cx="7010400" cy="2324100"/>
          </a:xfrm>
          <a:prstGeom prst="rect">
            <a:avLst/>
          </a:prstGeom>
        </p:spPr>
      </p:pic>
      <p:sp>
        <p:nvSpPr>
          <p:cNvPr id="3" name="AutoShape 2" descr="Abrir foto"/>
          <p:cNvSpPr>
            <a:spLocks noChangeAspect="1" noChangeArrowheads="1"/>
          </p:cNvSpPr>
          <p:nvPr/>
        </p:nvSpPr>
        <p:spPr bwMode="auto">
          <a:xfrm>
            <a:off x="155575" y="-1444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384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1319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/>
            <a:stretch>
              <a:fillRect l="-7617" t="-1112" r="-31031" b="-1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990582" y="1175708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6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CuadroTexto 15"/>
          <p:cNvSpPr txBox="1"/>
          <p:nvPr/>
        </p:nvSpPr>
        <p:spPr>
          <a:xfrm>
            <a:off x="1826623" y="10878144"/>
            <a:ext cx="1587144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Vial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4673487"/>
            <a:ext cx="175641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Seguimos potenciando acciones que impacten positivamente en la sociedad, teniendo como eje la seguridad. ¡Tener vías seguras es un compromiso de todos! 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192865" y="18972213"/>
            <a:ext cx="7010400" cy="2324100"/>
          </a:xfrm>
          <a:prstGeom prst="rect">
            <a:avLst/>
          </a:prstGeom>
        </p:spPr>
      </p:pic>
      <p:sp>
        <p:nvSpPr>
          <p:cNvPr id="3" name="AutoShape 2" descr="Abrir foto"/>
          <p:cNvSpPr>
            <a:spLocks noChangeAspect="1" noChangeArrowheads="1"/>
          </p:cNvSpPr>
          <p:nvPr/>
        </p:nvSpPr>
        <p:spPr bwMode="auto">
          <a:xfrm>
            <a:off x="155575" y="-1444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9080748"/>
            <a:ext cx="10343659" cy="192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602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grpSp>
          <p:nvGrpSpPr>
            <p:cNvPr id="5" name="Grupo 4"/>
            <p:cNvGrpSpPr/>
            <p:nvPr/>
          </p:nvGrpSpPr>
          <p:grpSpPr>
            <a:xfrm>
              <a:off x="0" y="0"/>
              <a:ext cx="21599525" cy="21599525"/>
              <a:chOff x="0" y="0"/>
              <a:chExt cx="21599525" cy="21599525"/>
            </a:xfrm>
          </p:grpSpPr>
          <p:grpSp>
            <p:nvGrpSpPr>
              <p:cNvPr id="3" name="Grupo 2"/>
              <p:cNvGrpSpPr/>
              <p:nvPr/>
            </p:nvGrpSpPr>
            <p:grpSpPr>
              <a:xfrm>
                <a:off x="0" y="0"/>
                <a:ext cx="21599525" cy="21599525"/>
                <a:chOff x="0" y="0"/>
                <a:chExt cx="21599525" cy="21599525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0" y="0"/>
                  <a:ext cx="21599525" cy="215995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9D9D9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  <p:sp>
              <p:nvSpPr>
                <p:cNvPr id="2" name="Redondear rectángulo de esquina diagonal 1"/>
                <p:cNvSpPr/>
                <p:nvPr/>
              </p:nvSpPr>
              <p:spPr>
                <a:xfrm>
                  <a:off x="990579" y="1180758"/>
                  <a:ext cx="19508425" cy="17098203"/>
                </a:xfrm>
                <a:prstGeom prst="round2DiagRect">
                  <a:avLst>
                    <a:gd name="adj1" fmla="val 12847"/>
                    <a:gd name="adj2" fmla="val 0"/>
                  </a:avLst>
                </a:prstGeom>
                <a:blipFill dpi="0" rotWithShape="1">
                  <a:blip r:embed="rId2"/>
                  <a:srcRect/>
                  <a:stretch>
                    <a:fillRect l="-13261" t="-241" r="-12103" b="-205"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  <p:sp>
              <p:nvSpPr>
                <p:cNvPr id="12" name="Redondear rectángulo de esquina diagonal 11"/>
                <p:cNvSpPr/>
                <p:nvPr/>
              </p:nvSpPr>
              <p:spPr>
                <a:xfrm>
                  <a:off x="990579" y="1180758"/>
                  <a:ext cx="19508425" cy="17098203"/>
                </a:xfrm>
                <a:prstGeom prst="round2DiagRect">
                  <a:avLst>
                    <a:gd name="adj1" fmla="val 12273"/>
                    <a:gd name="adj2" fmla="val 0"/>
                  </a:avLst>
                </a:prstGeom>
                <a:gradFill flip="none" rotWithShape="1">
                  <a:gsLst>
                    <a:gs pos="0">
                      <a:schemeClr val="bg1">
                        <a:lumMod val="0"/>
                        <a:alpha val="40000"/>
                      </a:schemeClr>
                    </a:gs>
                    <a:gs pos="100000">
                      <a:schemeClr val="tx1">
                        <a:alpha val="37000"/>
                        <a:lumMod val="100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PE"/>
                </a:p>
              </p:txBody>
            </p:sp>
            <p:sp>
              <p:nvSpPr>
                <p:cNvPr id="9" name="CuadroTexto 8"/>
                <p:cNvSpPr txBox="1"/>
                <p:nvPr/>
              </p:nvSpPr>
              <p:spPr>
                <a:xfrm>
                  <a:off x="1860335" y="13780828"/>
                  <a:ext cx="17564130" cy="37856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4800">
                      <a:solidFill>
                        <a:schemeClr val="bg1"/>
                      </a:solidFill>
                      <a:latin typeface="Univia Pro Book" panose="00000500000000000000" pitchFamily="2" charset="0"/>
                    </a:rPr>
                    <a:t>Ahora más que nunca, la familia es nuestro gran soporte. Por eso es importante que nos cuidemos unos a otros y respetemos las normas establecidas en nuestros países para velar por nuestra seguridad. Así, más adelante, podremos compartir juntos nuevamente. </a:t>
                  </a:r>
                  <a:endParaRPr lang="es-PE" sz="4800">
                    <a:solidFill>
                      <a:schemeClr val="bg1"/>
                    </a:solidFill>
                    <a:latin typeface="Univia Pro Book" panose="00000500000000000000" pitchFamily="2" charset="0"/>
                  </a:endParaRPr>
                </a:p>
              </p:txBody>
            </p:sp>
            <p:sp>
              <p:nvSpPr>
                <p:cNvPr id="14" name="CuadroTexto 13"/>
                <p:cNvSpPr txBox="1"/>
                <p:nvPr/>
              </p:nvSpPr>
              <p:spPr>
                <a:xfrm>
                  <a:off x="1860335" y="10248122"/>
                  <a:ext cx="15513264" cy="3170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000" b="1">
                      <a:solidFill>
                        <a:schemeClr val="bg1"/>
                      </a:solidFill>
                      <a:latin typeface="Univia Pro" panose="00000800000000000000" pitchFamily="2" charset="0"/>
                    </a:rPr>
                    <a:t>Día Internacional </a:t>
                  </a:r>
                </a:p>
                <a:p>
                  <a:r>
                    <a:rPr lang="es-ES" sz="10000" b="1">
                      <a:solidFill>
                        <a:schemeClr val="bg1"/>
                      </a:solidFill>
                      <a:latin typeface="Univia Pro" panose="00000800000000000000" pitchFamily="2" charset="0"/>
                    </a:rPr>
                    <a:t>de la Familia</a:t>
                  </a:r>
                </a:p>
              </p:txBody>
            </p:sp>
          </p:grpSp>
          <p:pic>
            <p:nvPicPr>
              <p:cNvPr id="4" name="Imagen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27119" y="1905282"/>
                <a:ext cx="5959956" cy="1778444"/>
              </a:xfrm>
              <a:prstGeom prst="rect">
                <a:avLst/>
              </a:prstGeom>
            </p:spPr>
          </p:pic>
        </p:grpSp>
        <p:pic>
          <p:nvPicPr>
            <p:cNvPr id="16" name="Imagen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65"/>
            <a:stretch/>
          </p:blipFill>
          <p:spPr>
            <a:xfrm>
              <a:off x="583999" y="19080748"/>
              <a:ext cx="10343659" cy="1923782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80589"/>
              <a:ext cx="7010400" cy="2324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75778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3" name="Rectángulo 12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2"/>
              <a:srcRect/>
              <a:stretch>
                <a:fillRect l="-13261" t="-241" r="-12103" b="-20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4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860335" y="13336686"/>
              <a:ext cx="17564130" cy="4170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300">
                  <a:solidFill>
                    <a:schemeClr val="bg1"/>
                  </a:solidFill>
                  <a:latin typeface="Univia Pro Book" panose="00000500000000000000" pitchFamily="2" charset="0"/>
                </a:rPr>
                <a:t>La familia es un gran soporte para nuestra sociedad y para nosotros mismo. Por ello es importante que hoy más que nunca cuidarnos unos a otros y respetemos lo establecido en nuestros países para más adelante, continuar llevando bienestar.  </a:t>
              </a:r>
              <a:endParaRPr lang="es-PE" sz="53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55361"/>
              <a:ext cx="7010400" cy="2324100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1860335" y="9803980"/>
              <a:ext cx="15513264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Día Internacional </a:t>
              </a:r>
            </a:p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de la Familia</a:t>
              </a:r>
            </a:p>
          </p:txBody>
        </p:sp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94" y="19002940"/>
              <a:ext cx="7546241" cy="2028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92181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3" name="Rectángulo 12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2"/>
              <a:srcRect/>
              <a:stretch>
                <a:fillRect l="-13261" t="-241" r="-12103" b="-20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4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860335" y="13676322"/>
              <a:ext cx="17564130" cy="3354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300">
                  <a:solidFill>
                    <a:schemeClr val="bg1"/>
                  </a:solidFill>
                  <a:latin typeface="Univia Pro Book" panose="00000500000000000000" pitchFamily="2" charset="0"/>
                </a:rPr>
                <a:t>La familia es la unidad básica de toda sociedad, y su gran importancia radica en ser los primeros en formarnos como personas de bien. Valorémosla siempre y hoy más que nunca, unámonos como una sola. </a:t>
              </a:r>
              <a:endParaRPr lang="es-PE" sz="53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55361"/>
              <a:ext cx="7010400" cy="2324100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1860335" y="10143616"/>
              <a:ext cx="15513264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Día Internacional </a:t>
              </a:r>
            </a:p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de la Familia</a:t>
              </a:r>
            </a:p>
          </p:txBody>
        </p:sp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94" y="19002940"/>
              <a:ext cx="7546241" cy="2028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30186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4226" t="-241" r="-19870" b="-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1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3702452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La familia es la unidad básica de toda sociedad, y su gran importancia radica en ser los primeros en formarnos como personas de bien. Valorémosla siempre y hoy más que nunca, unámonos como una sola.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55361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9856234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Internacional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de la Familia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9002940"/>
            <a:ext cx="7546241" cy="202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552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9519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3702452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La familia es la unidad básica de toda sociedad, y su gran importancia radica en ser los primeros en formarnos como personas de bien. Valorémosla siempre y hoy más que nunca, unámonos como una sola.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55361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9856234"/>
            <a:ext cx="15513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Internacional </a:t>
            </a:r>
          </a:p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de la Familia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9002940"/>
            <a:ext cx="7546241" cy="202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752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0" name="Rectángulo 9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94" y="18813122"/>
              <a:ext cx="7546241" cy="2028942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3"/>
              <a:srcRect/>
              <a:stretch>
                <a:fillRect l="-3515" t="-5446" r="-56031" b="-1319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9" y="1180758"/>
              <a:ext cx="19508425" cy="17109425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3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6" name="CuadroTexto 15"/>
            <p:cNvSpPr txBox="1"/>
            <p:nvPr/>
          </p:nvSpPr>
          <p:spPr>
            <a:xfrm>
              <a:off x="1826623" y="9949062"/>
              <a:ext cx="1551326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¡Feliz día </a:t>
              </a:r>
            </a:p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de la madre!</a:t>
              </a: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1826623" y="14284803"/>
              <a:ext cx="1756413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400">
                  <a:solidFill>
                    <a:schemeClr val="bg1"/>
                  </a:solidFill>
                  <a:latin typeface="Univia Pro Book" panose="00000500000000000000" pitchFamily="2" charset="0"/>
                </a:rPr>
                <a:t>Gracias por ese amor incondicional, esa dedicación única y esa fuerza interior que llevan bienestar a todos los que te rodean.</a:t>
              </a:r>
              <a:endParaRPr lang="es-PE" sz="54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1826623" y="9271474"/>
              <a:ext cx="155132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>
                  <a:solidFill>
                    <a:schemeClr val="bg1"/>
                  </a:solidFill>
                  <a:latin typeface="Univia Pro Book" panose="00000500000000000000" pitchFamily="2" charset="0"/>
                </a:rPr>
                <a:t>10 de mayo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9716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3515" t="-5446" r="-56031" b="-13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1826623" y="9949062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 la madre!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4284807"/>
            <a:ext cx="175641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Gracias por ese amor incondicional, esa dedicación única y esa fuerza interior que llevan bienestar a todos los que te rodean.</a:t>
            </a:r>
            <a:endParaRPr lang="es-PE" sz="54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26623" y="9271478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10 de mayo</a:t>
            </a:r>
          </a:p>
        </p:txBody>
      </p:sp>
    </p:spTree>
    <p:extLst>
      <p:ext uri="{BB962C8B-B14F-4D97-AF65-F5344CB8AC3E}">
        <p14:creationId xmlns:p14="http://schemas.microsoft.com/office/powerpoint/2010/main" val="20522961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3515" t="-5446" r="-56031" b="-131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1826623" y="10367073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 la madre!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4702814"/>
            <a:ext cx="175641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Gracias por siempre llevar bienestar dentro y fuera de Ransa. </a:t>
            </a:r>
            <a:endParaRPr lang="es-PE" sz="54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26623" y="9689489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10 de mayo</a:t>
            </a:r>
          </a:p>
        </p:txBody>
      </p:sp>
    </p:spTree>
    <p:extLst>
      <p:ext uri="{BB962C8B-B14F-4D97-AF65-F5344CB8AC3E}">
        <p14:creationId xmlns:p14="http://schemas.microsoft.com/office/powerpoint/2010/main" val="21021769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4672" t="27757" r="-5643" b="-5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3" name="Redondear rectángulo de esquina diagonal 2"/>
          <p:cNvSpPr/>
          <p:nvPr/>
        </p:nvSpPr>
        <p:spPr>
          <a:xfrm>
            <a:off x="990582" y="1180762"/>
            <a:ext cx="19508425" cy="4755997"/>
          </a:xfrm>
          <a:prstGeom prst="round2DiagRect">
            <a:avLst>
              <a:gd name="adj1" fmla="val 44418"/>
              <a:gd name="adj2" fmla="val 0"/>
            </a:avLst>
          </a:prstGeom>
          <a:solidFill>
            <a:srgbClr val="0E0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/>
          <p:cNvSpPr/>
          <p:nvPr/>
        </p:nvSpPr>
        <p:spPr>
          <a:xfrm>
            <a:off x="16193729" y="3462171"/>
            <a:ext cx="4305274" cy="2485632"/>
          </a:xfrm>
          <a:prstGeom prst="rect">
            <a:avLst/>
          </a:prstGeom>
          <a:solidFill>
            <a:srgbClr val="0E0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Redondear rectángulo de esquina diagonal 12"/>
          <p:cNvSpPr/>
          <p:nvPr/>
        </p:nvSpPr>
        <p:spPr>
          <a:xfrm>
            <a:off x="990581" y="1169540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CuadroTexto 11"/>
          <p:cNvSpPr txBox="1"/>
          <p:nvPr/>
        </p:nvSpPr>
        <p:spPr>
          <a:xfrm>
            <a:off x="1826623" y="10367073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 la madre!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26623" y="14702818"/>
            <a:ext cx="175641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>
                <a:solidFill>
                  <a:schemeClr val="bg1"/>
                </a:solidFill>
                <a:latin typeface="Univia Pro Book" panose="00000500000000000000" pitchFamily="2" charset="0"/>
              </a:rPr>
              <a:t>Gracias por ese amor incondicional, esa dedicación única y esa fuerza interior que llevan bienestar a todos los que te rodean.</a:t>
            </a:r>
            <a:endParaRPr lang="es-PE" sz="54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826623" y="9689489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10 de mayo</a:t>
            </a:r>
          </a:p>
        </p:txBody>
      </p:sp>
    </p:spTree>
    <p:extLst>
      <p:ext uri="{BB962C8B-B14F-4D97-AF65-F5344CB8AC3E}">
        <p14:creationId xmlns:p14="http://schemas.microsoft.com/office/powerpoint/2010/main" val="31537270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8863579"/>
            <a:ext cx="10343659" cy="192378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5426756"/>
            <a:ext cx="175641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Hoy más que nunca nos cuidamos para poder llevar bienestar.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10509383"/>
            <a:ext cx="15513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23075964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8863579"/>
            <a:ext cx="10343659" cy="192378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364868"/>
            <a:ext cx="1756413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La salud y seguridad de nuestro equipo es lo más importante. Trabajemos juntos día a día para vivir seguros y poder llevar bienestar.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9447495"/>
            <a:ext cx="15513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36719647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8863579"/>
            <a:ext cx="10343659" cy="192378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5574238"/>
            <a:ext cx="175641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En Ransa nos cuidamos por nosotros, por nuestras familias y por Latinoamérica.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10656865"/>
            <a:ext cx="15513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30195043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8863579"/>
            <a:ext cx="10343659" cy="192378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2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305874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En momentos como los que atravesamos, sabemos que nuestro trabajo es esencial, por ello, en Ransa nos cuidamos por nosotros, por nuestras familias y por Latinoamérica.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9388501"/>
            <a:ext cx="15513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35984067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"/>
          <a:stretch/>
        </p:blipFill>
        <p:spPr>
          <a:xfrm>
            <a:off x="584003" y="18863579"/>
            <a:ext cx="10343659" cy="192378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8233" t="-177" r="-6961" b="-5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1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4305874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En momentos como los que atravesamos, sabemos que nuestro trabajo es esencial, por ello, en Ransa nos cuidamos por nosotros, por nuestras familias y por Latinoamérica.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9388501"/>
            <a:ext cx="15513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 b="1">
                <a:solidFill>
                  <a:schemeClr val="bg1"/>
                </a:solidFill>
                <a:latin typeface="Univia Pro" panose="00000800000000000000" pitchFamily="2" charset="0"/>
              </a:rPr>
              <a:t>Día Mundial de la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14143491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8" name="Rectángulo 7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3" name="Imagen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65"/>
            <a:stretch/>
          </p:blipFill>
          <p:spPr>
            <a:xfrm>
              <a:off x="583999" y="18863579"/>
              <a:ext cx="10343659" cy="1923782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3"/>
              <a:srcRect/>
              <a:stretch>
                <a:fillRect l="-6138" t="-177" r="-19057" b="-53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8" y="1180758"/>
              <a:ext cx="19508425" cy="17098203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4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860335" y="14305870"/>
              <a:ext cx="17564130" cy="3354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300">
                  <a:solidFill>
                    <a:schemeClr val="bg1"/>
                  </a:solidFill>
                  <a:latin typeface="Univia Pro Book" panose="00000500000000000000" pitchFamily="2" charset="0"/>
                </a:rPr>
                <a:t>En momentos como los que atravesamos, sabemos que nuestro trabajo es esencial, por ello, en Ransa nos cuidamos por nosotros, por nuestras familias y por Latinoamérica. </a:t>
              </a:r>
              <a:endParaRPr lang="es-PE" sz="53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1860335" y="9388497"/>
              <a:ext cx="15513264" cy="470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0" b="1">
                  <a:solidFill>
                    <a:schemeClr val="bg1"/>
                  </a:solidFill>
                  <a:latin typeface="Univia Pro" panose="00000800000000000000" pitchFamily="2" charset="0"/>
                </a:rPr>
                <a:t>Día Mundial de la Seguridad y Salud en el Trabajo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0237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69537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1826623" y="13162521"/>
            <a:ext cx="155132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Día del Trabajo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826623" y="15225328"/>
            <a:ext cx="175641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Univia Pro Book" panose="00000500000000000000" pitchFamily="2" charset="0"/>
              </a:rPr>
              <a:t>El corazón del Grupo Ransa son ustedes. Gracias a su trabajo y esfuerzo podemos continuar llevando bienestar. </a:t>
            </a:r>
            <a:endParaRPr lang="es-PE" sz="5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826623" y="12511063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8 de marzo</a:t>
            </a:r>
          </a:p>
        </p:txBody>
      </p:sp>
    </p:spTree>
    <p:extLst>
      <p:ext uri="{BB962C8B-B14F-4D97-AF65-F5344CB8AC3E}">
        <p14:creationId xmlns:p14="http://schemas.microsoft.com/office/powerpoint/2010/main" val="14732934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69537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60335" y="15721723"/>
            <a:ext cx="175641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Univia Pro Book" panose="00000500000000000000" pitchFamily="2" charset="0"/>
              </a:rPr>
              <a:t>La mejor forma de celebrar a las mujeres es impulsando la equidad y progreso para todas ellas. </a:t>
            </a:r>
            <a:endParaRPr lang="es-PE" sz="53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60335" y="13164088"/>
            <a:ext cx="155132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Mujeres que se retan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860335" y="12511063"/>
            <a:ext cx="15513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solidFill>
                  <a:schemeClr val="bg1"/>
                </a:solidFill>
                <a:latin typeface="Univia Pro Book" panose="00000500000000000000" pitchFamily="2" charset="0"/>
              </a:rPr>
              <a:t>8 de marzo – Día Internacional de la Mujer</a:t>
            </a:r>
          </a:p>
        </p:txBody>
      </p:sp>
    </p:spTree>
    <p:extLst>
      <p:ext uri="{BB962C8B-B14F-4D97-AF65-F5344CB8AC3E}">
        <p14:creationId xmlns:p14="http://schemas.microsoft.com/office/powerpoint/2010/main" val="23240167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1905004" y="22218164"/>
            <a:ext cx="17564130" cy="1255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81 años de trabajo en equipo que nos han convertido en líderes logísticos. Detrás de cada operación exitosa está un gran equipo haciéndola posible</a:t>
            </a:r>
          </a:p>
          <a:p>
            <a:pPr marL="685800" indent="-685800">
              <a:buFontTx/>
              <a:buChar char="-"/>
            </a:pPr>
            <a:endParaRPr lang="es-ES" sz="5400">
              <a:solidFill>
                <a:srgbClr val="009A3F"/>
              </a:solidFill>
            </a:endParaRP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Gracias por estos 81 años de trabajo en equipo que nos han convertido en líderes logísticos. No hubiera sido posibles sin el</a:t>
            </a: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Han sido 81 años de grandes retos y fuertes cambios en los que fuiste parte que ……. Gracias a ti, hoy somos el Operador Logístico líder de la región. </a:t>
            </a: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81 años de retos constantes, 81 años siendo líderes logísticos, 81 años en los que #SeguimosTransformándonos por nuestros clientes. ¡Hoy es nuestro aniversario y lo celebramos en toda la región</a:t>
            </a: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  <a:latin typeface="Century Gothic" panose="020B0502020202020204" pitchFamily="34" charset="0"/>
              </a:rPr>
              <a:t> </a:t>
            </a:r>
            <a:endParaRPr lang="es-PE" sz="5300">
              <a:solidFill>
                <a:srgbClr val="009A3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0" name="Rectángulo 9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481" y="18802086"/>
              <a:ext cx="7389723" cy="1986859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3"/>
              <a:srcRect/>
              <a:stretch>
                <a:fillRect l="-4253" t="-1729" r="-43469" b="-207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8" y="1184124"/>
              <a:ext cx="19508425" cy="17068712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4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1826624" y="9660367"/>
              <a:ext cx="1551326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¡Feliz Aniversario</a:t>
              </a:r>
            </a:p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Ransa!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905004" y="13864641"/>
              <a:ext cx="17564130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200">
                  <a:solidFill>
                    <a:schemeClr val="bg1"/>
                  </a:solidFill>
                  <a:latin typeface="Univia Pro Book" panose="00000500000000000000" pitchFamily="2" charset="0"/>
                  <a:ea typeface="Verdana" panose="020B0604030504040204" pitchFamily="34" charset="0"/>
                </a:rPr>
                <a:t>Hoy cumplimos 81 años de grandes cambios y retos constantes, y también celebramos nuestro primer aniversario del lanzamiento de Modo C. Si seguimos trabajando todos unidos en equipo, podremos hacer de Ransa la empresa que todos soñamos.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4834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5" y="18802090"/>
            <a:ext cx="7389723" cy="1986859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6163" t="-4811" r="-16010" b="-87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70960" y="1210249"/>
            <a:ext cx="19508425" cy="17068712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4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26624" y="10117567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Aniversario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Ransa!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905004" y="14321845"/>
            <a:ext cx="1756413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200">
                <a:solidFill>
                  <a:schemeClr val="bg1"/>
                </a:solidFill>
                <a:latin typeface="Univia Pro Book" panose="00000500000000000000" pitchFamily="2" charset="0"/>
                <a:ea typeface="Verdana" panose="020B0604030504040204" pitchFamily="34" charset="0"/>
              </a:rPr>
              <a:t>Hoy Ransa cumple 81 años y junto a este, también se cumple 1 año del lanzamiento de Modo C. Si seguimos trabajando todos unidos en equipo, podremos hacer de Ransa la empresa que todos soñamos.</a:t>
            </a:r>
          </a:p>
        </p:txBody>
      </p:sp>
    </p:spTree>
    <p:extLst>
      <p:ext uri="{BB962C8B-B14F-4D97-AF65-F5344CB8AC3E}">
        <p14:creationId xmlns:p14="http://schemas.microsoft.com/office/powerpoint/2010/main" val="37921698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5" y="18802090"/>
            <a:ext cx="7389723" cy="1986859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16163" t="-4811" r="-16010" b="-87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07453" y="1210249"/>
            <a:ext cx="19508425" cy="17068712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5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26624" y="10117567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Aniversario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Ransa!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905004" y="14321845"/>
            <a:ext cx="1756413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200">
                <a:solidFill>
                  <a:schemeClr val="bg1"/>
                </a:solidFill>
                <a:latin typeface="Univia Pro Book" panose="00000500000000000000" pitchFamily="2" charset="0"/>
                <a:ea typeface="Verdana" panose="020B0604030504040204" pitchFamily="34" charset="0"/>
              </a:rPr>
              <a:t>Hoy Ransa cumple 81 años y junto a este, también se cumple 1 año del lanzamiento de Modo C. Si seguimos trabajando todos unidos en equipo, podremos hacer de Ransa la empresa que todos soñamos.</a:t>
            </a:r>
          </a:p>
        </p:txBody>
      </p:sp>
    </p:spTree>
    <p:extLst>
      <p:ext uri="{BB962C8B-B14F-4D97-AF65-F5344CB8AC3E}">
        <p14:creationId xmlns:p14="http://schemas.microsoft.com/office/powerpoint/2010/main" val="20794261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0" name="Rectángulo 9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481" y="18802086"/>
              <a:ext cx="7389723" cy="1986859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3"/>
              <a:srcRect/>
              <a:stretch>
                <a:fillRect l="-13820" t="-3697" r="-18354" b="-985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1009056" y="1180758"/>
              <a:ext cx="19508425" cy="17068712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5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1826624" y="10169825"/>
              <a:ext cx="1551326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¡Feliz Aniversario</a:t>
              </a:r>
            </a:p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Ransa!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905004" y="14374099"/>
              <a:ext cx="17564130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200">
                  <a:solidFill>
                    <a:schemeClr val="bg1"/>
                  </a:solidFill>
                  <a:latin typeface="Univia Pro Book" panose="00000500000000000000" pitchFamily="2" charset="0"/>
                  <a:ea typeface="Verdana" panose="020B0604030504040204" pitchFamily="34" charset="0"/>
                </a:rPr>
                <a:t>Hoy cumplimos 81 años de grandes cambios y retos constantes, y también celebramos nuestro primer año del lanzamiento de Modo C. Mira nuestro video de aniversario </a:t>
              </a:r>
              <a:r>
                <a:rPr lang="es-ES" sz="5200" u="sng">
                  <a:solidFill>
                    <a:schemeClr val="bg1"/>
                  </a:solidFill>
                  <a:latin typeface="Univia Pro Book" panose="00000500000000000000" pitchFamily="2" charset="0"/>
                  <a:ea typeface="Verdana" panose="020B0604030504040204" pitchFamily="34" charset="0"/>
                </a:rPr>
                <a:t>aquí</a:t>
              </a:r>
              <a:r>
                <a:rPr lang="es-ES" sz="5200">
                  <a:solidFill>
                    <a:schemeClr val="bg1"/>
                  </a:solidFill>
                  <a:latin typeface="Univia Pro Book" panose="00000500000000000000" pitchFamily="2" charset="0"/>
                  <a:ea typeface="Verdana" panose="020B0604030504040204" pitchFamily="34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1543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5" y="18802090"/>
            <a:ext cx="7389723" cy="1986859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20850" t="-5257" r="-29680" b="-1164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5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826624" y="10117567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Aniversario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Ransa!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905004" y="14321845"/>
            <a:ext cx="1756413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200">
                <a:solidFill>
                  <a:schemeClr val="bg1"/>
                </a:solidFill>
                <a:latin typeface="Univia Pro Book" panose="00000500000000000000" pitchFamily="2" charset="0"/>
                <a:ea typeface="Verdana" panose="020B0604030504040204" pitchFamily="34" charset="0"/>
              </a:rPr>
              <a:t>Hoy Ransa cumple 81 años y junto a este, también se cumple 1 año del lanzamiento de Modo C. Si seguimos trabajando todos unidos en equipo, podremos hacer de Ransa la empresa que todos soñamos.</a:t>
            </a:r>
          </a:p>
        </p:txBody>
      </p:sp>
    </p:spTree>
    <p:extLst>
      <p:ext uri="{BB962C8B-B14F-4D97-AF65-F5344CB8AC3E}">
        <p14:creationId xmlns:p14="http://schemas.microsoft.com/office/powerpoint/2010/main" val="212224463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1905004" y="22218164"/>
            <a:ext cx="17564130" cy="1255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81 años de trabajo en equipo que nos han convertido en líderes logísticos. Detrás de cada operación exitosa está un gran equipo haciéndola posible</a:t>
            </a:r>
          </a:p>
          <a:p>
            <a:pPr marL="685800" indent="-685800">
              <a:buFontTx/>
              <a:buChar char="-"/>
            </a:pPr>
            <a:endParaRPr lang="es-ES" sz="5400">
              <a:solidFill>
                <a:srgbClr val="009A3F"/>
              </a:solidFill>
            </a:endParaRP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Gracias por estos 81 años de trabajo en equipo que nos han convertido en líderes logísticos. No hubiera sido posibles sin el</a:t>
            </a: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Han sido 81 años de grandes retos y fuertes cambios en los que fuiste parte que ……. Gracias a ti, hoy somos el Operador Logístico líder de la región. </a:t>
            </a: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</a:rPr>
              <a:t>81 años de retos constantes, 81 años siendo líderes logísticos, 81 años en los que #SeguimosTransformándonos por nuestros clientes. ¡Hoy es nuestro aniversario y lo celebramos en toda la región</a:t>
            </a:r>
          </a:p>
          <a:p>
            <a:pPr marL="685800" indent="-685800">
              <a:buFontTx/>
              <a:buChar char="-"/>
            </a:pPr>
            <a:r>
              <a:rPr lang="es-ES" sz="5400">
                <a:solidFill>
                  <a:srgbClr val="009A3F"/>
                </a:solidFill>
                <a:latin typeface="Century Gothic" panose="020B0502020202020204" pitchFamily="34" charset="0"/>
              </a:rPr>
              <a:t> </a:t>
            </a:r>
            <a:endParaRPr lang="es-PE" sz="5300">
              <a:solidFill>
                <a:srgbClr val="009A3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0" name="Rectángulo 9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481" y="18802086"/>
              <a:ext cx="7389723" cy="1986859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3"/>
              <a:srcRect/>
              <a:stretch>
                <a:fillRect l="-27153" t="-354" r="-20569" b="-345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2" name="Redondear rectángulo de esquina diagonal 11"/>
            <p:cNvSpPr/>
            <p:nvPr/>
          </p:nvSpPr>
          <p:spPr>
            <a:xfrm>
              <a:off x="990578" y="1210249"/>
              <a:ext cx="19508425" cy="17068712"/>
            </a:xfrm>
            <a:prstGeom prst="round2DiagRect">
              <a:avLst>
                <a:gd name="adj1" fmla="val 12273"/>
                <a:gd name="adj2" fmla="val 0"/>
              </a:avLst>
            </a:prstGeom>
            <a:gradFill flip="none" rotWithShape="1">
              <a:gsLst>
                <a:gs pos="0">
                  <a:schemeClr val="bg1">
                    <a:lumMod val="0"/>
                    <a:alpha val="40000"/>
                  </a:schemeClr>
                </a:gs>
                <a:gs pos="100000">
                  <a:schemeClr val="tx1">
                    <a:alpha val="37000"/>
                    <a:lumMod val="10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1826624" y="10802783"/>
              <a:ext cx="1551326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¡Feliz Aniversario</a:t>
              </a:r>
            </a:p>
            <a:p>
              <a:r>
                <a:rPr lang="es-ES" sz="12000" b="1">
                  <a:solidFill>
                    <a:schemeClr val="bg1"/>
                  </a:solidFill>
                  <a:latin typeface="Univia Pro" panose="00000800000000000000" pitchFamily="2" charset="0"/>
                </a:rPr>
                <a:t>Ransa!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905004" y="15033180"/>
              <a:ext cx="17564130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200">
                  <a:solidFill>
                    <a:schemeClr val="bg1"/>
                  </a:solidFill>
                  <a:latin typeface="Univia Pro Book" panose="00000500000000000000" pitchFamily="2" charset="0"/>
                  <a:ea typeface="Verdana" panose="020B0604030504040204" pitchFamily="34" charset="0"/>
                </a:rPr>
                <a:t>Gracias a ti, cumplimos 81 años de grandes cambios y retos constantes. Hoy somos el Operador Logístico líder en Latinoamérica. </a:t>
              </a:r>
              <a:endParaRPr lang="es-PE" sz="5200">
                <a:solidFill>
                  <a:schemeClr val="bg1"/>
                </a:solidFill>
                <a:latin typeface="Univia Pro Book" panose="00000500000000000000" pitchFamily="2" charset="0"/>
                <a:ea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17412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98" y="18813122"/>
            <a:ext cx="7546241" cy="2028942"/>
          </a:xfrm>
          <a:prstGeom prst="rect">
            <a:avLst/>
          </a:prstGeom>
        </p:spPr>
      </p:pic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3"/>
            <a:srcRect/>
            <a:stretch>
              <a:fillRect l="-878" t="-88" r="-23218" b="-1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69540"/>
            <a:ext cx="19508425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199973" y="15617223"/>
            <a:ext cx="175641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Celebremos la lucha, unión y fuerza de todas en el Día Internacional de la Mujer.   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121593" y="8893923"/>
            <a:ext cx="155132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Día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Internacional </a:t>
            </a:r>
          </a:p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de la Mujer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330600" y="14378366"/>
            <a:ext cx="41224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 de marzo</a:t>
            </a:r>
          </a:p>
        </p:txBody>
      </p:sp>
    </p:spTree>
    <p:extLst>
      <p:ext uri="{BB962C8B-B14F-4D97-AF65-F5344CB8AC3E}">
        <p14:creationId xmlns:p14="http://schemas.microsoft.com/office/powerpoint/2010/main" val="20027859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5" name="Grupo 4"/>
          <p:cNvGrpSpPr/>
          <p:nvPr/>
        </p:nvGrpSpPr>
        <p:grpSpPr>
          <a:xfrm>
            <a:off x="990583" y="1180762"/>
            <a:ext cx="19508425" cy="17098203"/>
            <a:chOff x="990579" y="1180758"/>
            <a:chExt cx="19508425" cy="17098203"/>
          </a:xfrm>
        </p:grpSpPr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2"/>
              <a:srcRect/>
              <a:stretch>
                <a:fillRect l="100000" r="10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" name="Rectángulo 2"/>
            <p:cNvSpPr/>
            <p:nvPr/>
          </p:nvSpPr>
          <p:spPr>
            <a:xfrm>
              <a:off x="7399600" y="16783626"/>
              <a:ext cx="6690381" cy="1179682"/>
            </a:xfrm>
            <a:prstGeom prst="rect">
              <a:avLst/>
            </a:prstGeom>
            <a:solidFill>
              <a:srgbClr val="F5FA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3009883" y="14244252"/>
              <a:ext cx="7393577" cy="2381547"/>
            </a:xfrm>
            <a:prstGeom prst="rect">
              <a:avLst/>
            </a:prstGeom>
            <a:solidFill>
              <a:srgbClr val="F2F7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0398033" y="14158667"/>
              <a:ext cx="8042366" cy="2381547"/>
            </a:xfrm>
            <a:prstGeom prst="rect">
              <a:avLst/>
            </a:prstGeom>
            <a:solidFill>
              <a:srgbClr val="F5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09528" y="13109284"/>
              <a:ext cx="3918858" cy="1049383"/>
            </a:xfrm>
            <a:prstGeom prst="rect">
              <a:avLst/>
            </a:prstGeom>
            <a:solidFill>
              <a:srgbClr val="F4F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16" name="Redondear rectángulo de esquina diagonal 15"/>
          <p:cNvSpPr/>
          <p:nvPr/>
        </p:nvSpPr>
        <p:spPr>
          <a:xfrm>
            <a:off x="990580" y="972458"/>
            <a:ext cx="19508424" cy="17332518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CuadroTexto 23"/>
          <p:cNvSpPr txBox="1"/>
          <p:nvPr/>
        </p:nvSpPr>
        <p:spPr>
          <a:xfrm>
            <a:off x="1413003" y="14654572"/>
            <a:ext cx="187735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500">
                <a:solidFill>
                  <a:schemeClr val="bg1"/>
                </a:solidFill>
                <a:latin typeface="Univia Pro Book" panose="00000500000000000000" pitchFamily="2" charset="0"/>
              </a:rPr>
              <a:t>Un tercio de todos los casos de cáncer se pueden prevenir.* Vive seguro y hazte un despistaje oncológico anual.</a:t>
            </a:r>
            <a:endParaRPr lang="es-PE" sz="55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8" t="32910" r="5996" b="29011"/>
          <a:stretch/>
        </p:blipFill>
        <p:spPr>
          <a:xfrm>
            <a:off x="14211300" y="18897600"/>
            <a:ext cx="7010400" cy="23241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83" y="19019494"/>
            <a:ext cx="9289467" cy="1731469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2121593" y="3484901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Día Mundial de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la lucha contra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el Cáncer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11258551" y="17512676"/>
            <a:ext cx="74874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i="1">
                <a:solidFill>
                  <a:schemeClr val="bg1"/>
                </a:solidFill>
                <a:latin typeface="Univia Pro Book" panose="00000500000000000000" pitchFamily="2" charset="0"/>
              </a:rPr>
              <a:t>*Fuente: Organización Mundial de la Salud.</a:t>
            </a:r>
            <a:endParaRPr lang="es-PE" sz="3000" i="1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47560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6606" t="218" r="-68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219204"/>
            <a:ext cx="19508425" cy="17030961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881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84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60901" y="-2432290"/>
            <a:ext cx="10058400" cy="67029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0901" y="-2282290"/>
            <a:ext cx="10058400" cy="670298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5" t="16969" r="12355" b="27"/>
          <a:stretch/>
        </p:blipFill>
        <p:spPr>
          <a:xfrm>
            <a:off x="1043681" y="1260932"/>
            <a:ext cx="19477932" cy="17031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2" name="Redondear rectángulo de esquina diagonal 11"/>
          <p:cNvSpPr/>
          <p:nvPr/>
        </p:nvSpPr>
        <p:spPr>
          <a:xfrm>
            <a:off x="1043681" y="1345993"/>
            <a:ext cx="19476064" cy="17030961"/>
          </a:xfrm>
          <a:prstGeom prst="round2DiagRect">
            <a:avLst>
              <a:gd name="adj1" fmla="val 16492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11000"/>
                </a:schemeClr>
              </a:gs>
              <a:gs pos="100000">
                <a:schemeClr val="tx1">
                  <a:lumMod val="100000"/>
                  <a:alpha val="5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2121593" y="10592743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Aniversario, Alma Perú!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199973" y="14437678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por estos 58 años trabajando colaborativamente al lado de las empresas peruanas e innovando constantemente, siendo el mejor referente en logística financiera.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468644" y="4982604"/>
            <a:ext cx="12516143" cy="13574126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2534333" y="8888675"/>
            <a:ext cx="13762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¡Feliz Aniversario </a:t>
            </a:r>
          </a:p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2612713" y="13178068"/>
            <a:ext cx="17564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rgbClr val="FF0000"/>
                </a:solidFill>
                <a:latin typeface="Century Gothic" panose="020B0502020202020204" pitchFamily="34" charset="0"/>
              </a:rPr>
              <a:t>Gracias por estos 56 años trabajando lado a lado para brindar el mejor servicio de asesoría financiera. </a:t>
            </a:r>
            <a:endParaRPr lang="es-PE" sz="360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2470077" y="3243668"/>
            <a:ext cx="10798175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4400">
                <a:solidFill>
                  <a:srgbClr val="FF0000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440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525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109000" t="371" r="112000" b="-1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/>
          <p:cNvSpPr/>
          <p:nvPr/>
        </p:nvSpPr>
        <p:spPr>
          <a:xfrm>
            <a:off x="15086719" y="10302848"/>
            <a:ext cx="2109901" cy="27052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90" y="18333779"/>
            <a:ext cx="4127714" cy="309578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709" y="10033900"/>
            <a:ext cx="4535267" cy="34014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83" y="18931827"/>
            <a:ext cx="7302559" cy="2299529"/>
          </a:xfrm>
          <a:prstGeom prst="rect">
            <a:avLst/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969967" y="1125944"/>
            <a:ext cx="19508425" cy="17098204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1000"/>
                </a:schemeClr>
              </a:gs>
              <a:gs pos="100000">
                <a:schemeClr val="tx1">
                  <a:lumMod val="100000"/>
                  <a:alpha val="5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CuadroTexto 16"/>
          <p:cNvSpPr txBox="1"/>
          <p:nvPr/>
        </p:nvSpPr>
        <p:spPr>
          <a:xfrm>
            <a:off x="2225083" y="10592743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Aniversario, Alma Perú!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303463" y="14437678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por estos 58 años trabajando colaborativamente al lado de las empresas peruanas e innovando constantemente, siendo el mejor referente en logística financiera.</a:t>
            </a:r>
          </a:p>
        </p:txBody>
      </p:sp>
    </p:spTree>
    <p:extLst>
      <p:ext uri="{BB962C8B-B14F-4D97-AF65-F5344CB8AC3E}">
        <p14:creationId xmlns:p14="http://schemas.microsoft.com/office/powerpoint/2010/main" val="340926449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84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60901" y="-2432290"/>
            <a:ext cx="10058400" cy="67029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10901" y="-2282290"/>
            <a:ext cx="10058400" cy="670298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468644" y="4982604"/>
            <a:ext cx="12516143" cy="13574126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2534333" y="8888675"/>
            <a:ext cx="13762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¡Feliz Aniversario </a:t>
            </a:r>
          </a:p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2612713" y="13178068"/>
            <a:ext cx="17564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rgbClr val="FF0000"/>
                </a:solidFill>
                <a:latin typeface="Century Gothic" panose="020B0502020202020204" pitchFamily="34" charset="0"/>
              </a:rPr>
              <a:t>Gracias por estos 56 años trabajando lado a lado para brindar el mejor servicio de asesoría financiera. </a:t>
            </a:r>
            <a:endParaRPr lang="es-PE" sz="360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2470077" y="3243668"/>
            <a:ext cx="10798175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4400">
                <a:solidFill>
                  <a:srgbClr val="FF0000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440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4" r="5561"/>
          <a:stretch/>
        </p:blipFill>
        <p:spPr>
          <a:xfrm>
            <a:off x="1022352" y="1234281"/>
            <a:ext cx="19561630" cy="17015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2" name="Redondear rectángulo de esquina diagonal 11"/>
          <p:cNvSpPr/>
          <p:nvPr/>
        </p:nvSpPr>
        <p:spPr>
          <a:xfrm>
            <a:off x="969967" y="1219204"/>
            <a:ext cx="19508425" cy="17030961"/>
          </a:xfrm>
          <a:prstGeom prst="round2DiagRect">
            <a:avLst>
              <a:gd name="adj1" fmla="val 16492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2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1816793" y="10592743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Aniversario, Alma Perú!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895173" y="14407490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por estos 58 años trabajando colaborativamente al lado de las empresas peruanas e innovando constantemente, siendo el mejor referente en logística financiera.</a:t>
            </a:r>
          </a:p>
        </p:txBody>
      </p:sp>
    </p:spTree>
    <p:extLst>
      <p:ext uri="{BB962C8B-B14F-4D97-AF65-F5344CB8AC3E}">
        <p14:creationId xmlns:p14="http://schemas.microsoft.com/office/powerpoint/2010/main" val="38342878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5868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1" t="9749" r="30166"/>
          <a:stretch/>
        </p:blipFill>
        <p:spPr>
          <a:xfrm>
            <a:off x="1055915" y="1219125"/>
            <a:ext cx="9361714" cy="17031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3" name="CuadroTexto 12"/>
          <p:cNvSpPr txBox="1"/>
          <p:nvPr/>
        </p:nvSpPr>
        <p:spPr>
          <a:xfrm>
            <a:off x="11022283" y="2769015"/>
            <a:ext cx="94993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¡Feliz </a:t>
            </a:r>
          </a:p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Aniversario, </a:t>
            </a:r>
          </a:p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1100663" y="8947568"/>
            <a:ext cx="942095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latin typeface="Century Gothic" panose="020B0502020202020204" pitchFamily="34" charset="0"/>
              </a:rPr>
              <a:t>Gracias por estos 58 años </a:t>
            </a:r>
          </a:p>
          <a:p>
            <a:r>
              <a:rPr lang="es-ES" sz="5300">
                <a:latin typeface="Century Gothic" panose="020B0502020202020204" pitchFamily="34" charset="0"/>
              </a:rPr>
              <a:t>trabajando </a:t>
            </a:r>
          </a:p>
          <a:p>
            <a:r>
              <a:rPr lang="es-ES" sz="5300">
                <a:latin typeface="Century Gothic" panose="020B0502020202020204" pitchFamily="34" charset="0"/>
              </a:rPr>
              <a:t>colaborativamente al lado </a:t>
            </a:r>
          </a:p>
          <a:p>
            <a:r>
              <a:rPr lang="es-ES" sz="5300">
                <a:latin typeface="Century Gothic" panose="020B0502020202020204" pitchFamily="34" charset="0"/>
              </a:rPr>
              <a:t>de las empresas </a:t>
            </a:r>
          </a:p>
          <a:p>
            <a:r>
              <a:rPr lang="es-ES" sz="5300">
                <a:latin typeface="Century Gothic" panose="020B0502020202020204" pitchFamily="34" charset="0"/>
              </a:rPr>
              <a:t>peruanas e innovando </a:t>
            </a:r>
          </a:p>
          <a:p>
            <a:r>
              <a:rPr lang="es-ES" sz="5300">
                <a:latin typeface="Century Gothic" panose="020B0502020202020204" pitchFamily="34" charset="0"/>
              </a:rPr>
              <a:t>constantemente, siendo el </a:t>
            </a:r>
          </a:p>
          <a:p>
            <a:r>
              <a:rPr lang="es-ES" sz="5300">
                <a:latin typeface="Century Gothic" panose="020B0502020202020204" pitchFamily="34" charset="0"/>
              </a:rPr>
              <a:t>mejor referente en logística </a:t>
            </a:r>
          </a:p>
          <a:p>
            <a:r>
              <a:rPr lang="es-ES" sz="5300">
                <a:latin typeface="Century Gothic" panose="020B0502020202020204" pitchFamily="34" charset="0"/>
              </a:rPr>
              <a:t>financiera.</a:t>
            </a:r>
          </a:p>
        </p:txBody>
      </p:sp>
    </p:spTree>
    <p:extLst>
      <p:ext uri="{BB962C8B-B14F-4D97-AF65-F5344CB8AC3E}">
        <p14:creationId xmlns:p14="http://schemas.microsoft.com/office/powerpoint/2010/main" val="2716030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1120254" y="2769015"/>
            <a:ext cx="94993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¡Feliz </a:t>
            </a:r>
          </a:p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Aniversario, </a:t>
            </a:r>
          </a:p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1198634" y="8947568"/>
            <a:ext cx="942095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latin typeface="Century Gothic" panose="020B0502020202020204" pitchFamily="34" charset="0"/>
              </a:rPr>
              <a:t>Gracias por estos 58 años </a:t>
            </a:r>
          </a:p>
          <a:p>
            <a:r>
              <a:rPr lang="es-ES" sz="5300">
                <a:latin typeface="Century Gothic" panose="020B0502020202020204" pitchFamily="34" charset="0"/>
              </a:rPr>
              <a:t>trabajando </a:t>
            </a:r>
          </a:p>
          <a:p>
            <a:r>
              <a:rPr lang="es-ES" sz="5300">
                <a:latin typeface="Century Gothic" panose="020B0502020202020204" pitchFamily="34" charset="0"/>
              </a:rPr>
              <a:t>colaborativamente al lado </a:t>
            </a:r>
          </a:p>
          <a:p>
            <a:r>
              <a:rPr lang="es-ES" sz="5300">
                <a:latin typeface="Century Gothic" panose="020B0502020202020204" pitchFamily="34" charset="0"/>
              </a:rPr>
              <a:t>de las empresas </a:t>
            </a:r>
          </a:p>
          <a:p>
            <a:r>
              <a:rPr lang="es-ES" sz="5300">
                <a:latin typeface="Century Gothic" panose="020B0502020202020204" pitchFamily="34" charset="0"/>
              </a:rPr>
              <a:t>peruanas e innovando </a:t>
            </a:r>
          </a:p>
          <a:p>
            <a:r>
              <a:rPr lang="es-ES" sz="5300">
                <a:latin typeface="Century Gothic" panose="020B0502020202020204" pitchFamily="34" charset="0"/>
              </a:rPr>
              <a:t>constantemente, siendo el </a:t>
            </a:r>
          </a:p>
          <a:p>
            <a:r>
              <a:rPr lang="es-ES" sz="5300">
                <a:latin typeface="Century Gothic" panose="020B0502020202020204" pitchFamily="34" charset="0"/>
              </a:rPr>
              <a:t>mejor referente en logística </a:t>
            </a:r>
          </a:p>
          <a:p>
            <a:r>
              <a:rPr lang="es-ES" sz="5300">
                <a:latin typeface="Century Gothic" panose="020B0502020202020204" pitchFamily="34" charset="0"/>
              </a:rPr>
              <a:t>financiera.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7" r="22610"/>
          <a:stretch/>
        </p:blipFill>
        <p:spPr>
          <a:xfrm>
            <a:off x="991114" y="1255789"/>
            <a:ext cx="9403578" cy="170687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5868" y="18333779"/>
            <a:ext cx="4127714" cy="309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245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4" t="24515" r="50805" b="14989"/>
          <a:stretch/>
        </p:blipFill>
        <p:spPr>
          <a:xfrm>
            <a:off x="969963" y="1193165"/>
            <a:ext cx="9970180" cy="171406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3" name="CuadroTexto 12"/>
          <p:cNvSpPr txBox="1"/>
          <p:nvPr/>
        </p:nvSpPr>
        <p:spPr>
          <a:xfrm>
            <a:off x="11247798" y="2769015"/>
            <a:ext cx="949933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¡Feliz </a:t>
            </a:r>
          </a:p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Aniversario, </a:t>
            </a:r>
          </a:p>
          <a:p>
            <a:r>
              <a:rPr lang="es-ES" sz="12000" b="1">
                <a:solidFill>
                  <a:srgbClr val="E31518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1326178" y="8947568"/>
            <a:ext cx="942095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latin typeface="Century Gothic" panose="020B0502020202020204" pitchFamily="34" charset="0"/>
              </a:rPr>
              <a:t>Gracias por estos 58 años </a:t>
            </a:r>
          </a:p>
          <a:p>
            <a:r>
              <a:rPr lang="es-ES" sz="5300">
                <a:latin typeface="Century Gothic" panose="020B0502020202020204" pitchFamily="34" charset="0"/>
              </a:rPr>
              <a:t>trabajando </a:t>
            </a:r>
          </a:p>
          <a:p>
            <a:r>
              <a:rPr lang="es-ES" sz="5300">
                <a:latin typeface="Century Gothic" panose="020B0502020202020204" pitchFamily="34" charset="0"/>
              </a:rPr>
              <a:t>colaborativamente al lado </a:t>
            </a:r>
          </a:p>
          <a:p>
            <a:r>
              <a:rPr lang="es-ES" sz="5300">
                <a:latin typeface="Century Gothic" panose="020B0502020202020204" pitchFamily="34" charset="0"/>
              </a:rPr>
              <a:t>de las empresas </a:t>
            </a:r>
          </a:p>
          <a:p>
            <a:r>
              <a:rPr lang="es-ES" sz="5300">
                <a:latin typeface="Century Gothic" panose="020B0502020202020204" pitchFamily="34" charset="0"/>
              </a:rPr>
              <a:t>peruanas e innovando </a:t>
            </a:r>
          </a:p>
          <a:p>
            <a:r>
              <a:rPr lang="es-ES" sz="5300">
                <a:latin typeface="Century Gothic" panose="020B0502020202020204" pitchFamily="34" charset="0"/>
              </a:rPr>
              <a:t>constantemente, siendo el </a:t>
            </a:r>
          </a:p>
          <a:p>
            <a:r>
              <a:rPr lang="es-ES" sz="5300">
                <a:latin typeface="Century Gothic" panose="020B0502020202020204" pitchFamily="34" charset="0"/>
              </a:rPr>
              <a:t>mejor referente en logística </a:t>
            </a:r>
          </a:p>
          <a:p>
            <a:r>
              <a:rPr lang="es-ES" sz="5300">
                <a:latin typeface="Century Gothic" panose="020B0502020202020204" pitchFamily="34" charset="0"/>
              </a:rPr>
              <a:t>financiera.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5868" y="18333779"/>
            <a:ext cx="4127714" cy="309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754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84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60901" y="-2432290"/>
            <a:ext cx="10058400" cy="67029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5" r="13400"/>
          <a:stretch/>
        </p:blipFill>
        <p:spPr>
          <a:xfrm>
            <a:off x="979718" y="1086965"/>
            <a:ext cx="19561629" cy="17246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2" name="Redondear rectángulo de esquina diagonal 11"/>
          <p:cNvSpPr/>
          <p:nvPr/>
        </p:nvSpPr>
        <p:spPr>
          <a:xfrm>
            <a:off x="969963" y="1219200"/>
            <a:ext cx="19551650" cy="17114574"/>
          </a:xfrm>
          <a:prstGeom prst="round2DiagRect">
            <a:avLst>
              <a:gd name="adj1" fmla="val 16492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1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2273993" y="9924703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Aniversario, Alma Perú!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352373" y="14207358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por estos 58 años trabajando colaborativamente al lado de las empresas peruanas e innovando constantemente, siendo el mejor referente en logística financiera.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468644" y="4982604"/>
            <a:ext cx="12516143" cy="13574126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2534333" y="8888675"/>
            <a:ext cx="13762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¡Feliz Aniversario </a:t>
            </a:r>
          </a:p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2612713" y="13178068"/>
            <a:ext cx="17564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rgbClr val="FF0000"/>
                </a:solidFill>
                <a:latin typeface="Century Gothic" panose="020B0502020202020204" pitchFamily="34" charset="0"/>
              </a:rPr>
              <a:t>Gracias por estos 56 años trabajando lado a lado para brindar el mejor servicio de asesoría financiera. </a:t>
            </a:r>
            <a:endParaRPr lang="es-PE" sz="360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991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84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6"/>
          <a:stretch/>
        </p:blipFill>
        <p:spPr>
          <a:xfrm>
            <a:off x="947061" y="1150941"/>
            <a:ext cx="19558307" cy="17173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2" name="Redondear rectángulo de esquina diagonal 11"/>
          <p:cNvSpPr/>
          <p:nvPr/>
        </p:nvSpPr>
        <p:spPr>
          <a:xfrm>
            <a:off x="947057" y="1219200"/>
            <a:ext cx="19551650" cy="17114574"/>
          </a:xfrm>
          <a:prstGeom prst="round2DiagRect">
            <a:avLst>
              <a:gd name="adj1" fmla="val 16492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21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2273993" y="9924703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Aniversario, Alma Perú!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352373" y="14207358"/>
            <a:ext cx="17564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por estos 58 años trabajando colaborativamente al lado de las empresas peruanas e innovando constantemente, siendo el mejor referente en logística financiera.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468644" y="4982604"/>
            <a:ext cx="12516143" cy="13574126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2534333" y="8888675"/>
            <a:ext cx="13762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¡Feliz Aniversario </a:t>
            </a:r>
          </a:p>
          <a:p>
            <a:r>
              <a:rPr lang="es-ES" sz="3600" b="1">
                <a:solidFill>
                  <a:srgbClr val="FF0000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2612713" y="13178068"/>
            <a:ext cx="17564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rgbClr val="FF0000"/>
                </a:solidFill>
                <a:latin typeface="Century Gothic" panose="020B0502020202020204" pitchFamily="34" charset="0"/>
              </a:rPr>
              <a:t>Gracias por estos 56 años trabajando lado a lado para brindar el mejor servicio de asesoría financiera. </a:t>
            </a:r>
            <a:endParaRPr lang="es-PE" sz="360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86310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6606" t="218" r="-68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219204"/>
            <a:ext cx="19508425" cy="17030961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30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10211160"/>
            <a:ext cx="15513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¡Felices 58 años, 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493815"/>
            <a:ext cx="175641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300">
                <a:solidFill>
                  <a:schemeClr val="bg1"/>
                </a:solidFill>
                <a:latin typeface="Century Gothic" panose="020B0502020202020204" pitchFamily="34" charset="0"/>
              </a:rPr>
              <a:t>Gracias a tu esfuerzo, compromiso y dedicación  hoy somos referentes nacionales en logística financiera y promovemos el crecimiento de las industrias del país.</a:t>
            </a:r>
            <a:endParaRPr lang="es-PE" sz="53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3" y="18839248"/>
            <a:ext cx="6620770" cy="20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1305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6606" t="218" r="-68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25948"/>
            <a:ext cx="19508425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7" y="10477318"/>
            <a:ext cx="137628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 </a:t>
            </a:r>
          </a:p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4766711"/>
            <a:ext cx="1756413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500">
                <a:solidFill>
                  <a:schemeClr val="bg1"/>
                </a:solidFill>
                <a:latin typeface="Century Gothic" panose="020B0502020202020204" pitchFamily="34" charset="0"/>
              </a:rPr>
              <a:t>Gracias por estos 56 años trabajando lado a lado para brindar el mejor servicio de asesoría financiera. </a:t>
            </a:r>
            <a:endParaRPr lang="es-PE" sz="55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92" y="18635221"/>
            <a:ext cx="7302559" cy="229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9373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-16606" t="218" r="-68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25948"/>
            <a:ext cx="19508425" cy="171530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1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7" y="11067258"/>
            <a:ext cx="137628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 </a:t>
            </a:r>
          </a:p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Alma Perú!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5209166"/>
            <a:ext cx="17564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Century Gothic" panose="020B0502020202020204" pitchFamily="34" charset="0"/>
              </a:rPr>
              <a:t>56 años garantizando soluciones logísticas financieras oportunas y eficientes. </a:t>
            </a:r>
            <a:endParaRPr lang="es-PE" sz="6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90" y="18333779"/>
            <a:ext cx="4127714" cy="30957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92" y="18635221"/>
            <a:ext cx="7302559" cy="229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1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/>
          <p:cNvSpPr/>
          <p:nvPr/>
        </p:nvSpPr>
        <p:spPr>
          <a:xfrm>
            <a:off x="990583" y="1180762"/>
            <a:ext cx="19508425" cy="17098203"/>
          </a:xfrm>
          <a:prstGeom prst="round2DiagRect">
            <a:avLst>
              <a:gd name="adj1" fmla="val 12847"/>
              <a:gd name="adj2" fmla="val 0"/>
            </a:avLst>
          </a:prstGeom>
          <a:blipFill dpi="0" rotWithShape="1">
            <a:blip r:embed="rId2"/>
            <a:srcRect/>
            <a:stretch>
              <a:fillRect l="109000" t="371" r="112000" b="-1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Rectángulo 3"/>
          <p:cNvSpPr/>
          <p:nvPr/>
        </p:nvSpPr>
        <p:spPr>
          <a:xfrm>
            <a:off x="15086719" y="10302848"/>
            <a:ext cx="2109901" cy="27052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990583" y="1180758"/>
            <a:ext cx="19508425" cy="17098204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290" y="18333779"/>
            <a:ext cx="4127714" cy="3095785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1692972" y="11410158"/>
            <a:ext cx="137628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¡Feliz Aniversario </a:t>
            </a:r>
          </a:p>
          <a:p>
            <a:r>
              <a:rPr lang="es-ES" sz="12000" b="1">
                <a:solidFill>
                  <a:schemeClr val="bg1"/>
                </a:solidFill>
                <a:latin typeface="Century Gothic" panose="020B0502020202020204" pitchFamily="34" charset="0"/>
              </a:rPr>
              <a:t>Depsa!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771348" y="15552066"/>
            <a:ext cx="17564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Century Gothic" panose="020B0502020202020204" pitchFamily="34" charset="0"/>
              </a:rPr>
              <a:t>56 años garantizando soluciones logísticas financieras oportunas y eficientes. </a:t>
            </a:r>
            <a:endParaRPr lang="es-PE" sz="6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709" y="10033900"/>
            <a:ext cx="4535267" cy="34014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83" y="18931827"/>
            <a:ext cx="7302559" cy="229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692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990583" y="1180762"/>
            <a:ext cx="19508425" cy="17098203"/>
            <a:chOff x="990579" y="1180758"/>
            <a:chExt cx="19508425" cy="17098203"/>
          </a:xfrm>
        </p:grpSpPr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blipFill dpi="0" rotWithShape="1">
              <a:blip r:embed="rId2"/>
              <a:srcRect/>
              <a:stretch>
                <a:fillRect l="100000" r="10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" name="Rectángulo 2"/>
            <p:cNvSpPr/>
            <p:nvPr/>
          </p:nvSpPr>
          <p:spPr>
            <a:xfrm>
              <a:off x="7399600" y="16783626"/>
              <a:ext cx="6690381" cy="1179682"/>
            </a:xfrm>
            <a:prstGeom prst="rect">
              <a:avLst/>
            </a:prstGeom>
            <a:solidFill>
              <a:srgbClr val="F5FA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3009883" y="14244252"/>
              <a:ext cx="7393577" cy="2381547"/>
            </a:xfrm>
            <a:prstGeom prst="rect">
              <a:avLst/>
            </a:prstGeom>
            <a:solidFill>
              <a:srgbClr val="F2F7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0398033" y="14158667"/>
              <a:ext cx="8042366" cy="2381547"/>
            </a:xfrm>
            <a:prstGeom prst="rect">
              <a:avLst/>
            </a:prstGeom>
            <a:solidFill>
              <a:srgbClr val="F5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09528" y="13109284"/>
              <a:ext cx="3918858" cy="1049383"/>
            </a:xfrm>
            <a:prstGeom prst="rect">
              <a:avLst/>
            </a:prstGeom>
            <a:solidFill>
              <a:srgbClr val="F4F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16" name="Redondear rectángulo de esquina diagonal 15"/>
          <p:cNvSpPr/>
          <p:nvPr/>
        </p:nvSpPr>
        <p:spPr>
          <a:xfrm>
            <a:off x="1045032" y="1180762"/>
            <a:ext cx="19508425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4000"/>
                  <a:lumOff val="66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CuadroTexto 23"/>
          <p:cNvSpPr txBox="1"/>
          <p:nvPr/>
        </p:nvSpPr>
        <p:spPr>
          <a:xfrm>
            <a:off x="2199973" y="14686657"/>
            <a:ext cx="17564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La gente luchadora y valiente es la que inspira y da sentido a la vida. 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754" y="16888980"/>
            <a:ext cx="8137820" cy="6103364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2121593" y="3189936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Día Mundial de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la lucha contra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el Cáncer</a:t>
            </a: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83" y="19019494"/>
            <a:ext cx="9289467" cy="17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15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4" y="4"/>
            <a:ext cx="21599525" cy="21599525"/>
            <a:chOff x="0" y="0"/>
            <a:chExt cx="21599525" cy="21599525"/>
          </a:xfrm>
        </p:grpSpPr>
        <p:sp>
          <p:nvSpPr>
            <p:cNvPr id="13" name="Rectángulo 12"/>
            <p:cNvSpPr/>
            <p:nvPr/>
          </p:nvSpPr>
          <p:spPr>
            <a:xfrm>
              <a:off x="0" y="0"/>
              <a:ext cx="21599525" cy="2159952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D9D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11"/>
            <a:stretch/>
          </p:blipFill>
          <p:spPr>
            <a:xfrm>
              <a:off x="583999" y="18897600"/>
              <a:ext cx="6194626" cy="1857375"/>
            </a:xfrm>
            <a:prstGeom prst="rect">
              <a:avLst/>
            </a:prstGeom>
          </p:spPr>
        </p:pic>
        <p:sp>
          <p:nvSpPr>
            <p:cNvPr id="2" name="Redondear rectángulo de esquina diagonal 1"/>
            <p:cNvSpPr/>
            <p:nvPr/>
          </p:nvSpPr>
          <p:spPr>
            <a:xfrm>
              <a:off x="990579" y="1180758"/>
              <a:ext cx="19508425" cy="17098203"/>
            </a:xfrm>
            <a:prstGeom prst="round2DiagRect">
              <a:avLst>
                <a:gd name="adj1" fmla="val 12847"/>
                <a:gd name="adj2" fmla="val 0"/>
              </a:avLst>
            </a:prstGeom>
            <a:solidFill>
              <a:srgbClr val="009A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>
                <a:solidFill>
                  <a:srgbClr val="009A3F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986614" y="12134910"/>
              <a:ext cx="1600965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5300">
                  <a:solidFill>
                    <a:schemeClr val="bg1"/>
                  </a:solidFill>
                  <a:latin typeface="Univia Pro Book" panose="00000500000000000000" pitchFamily="2" charset="0"/>
                </a:rPr>
                <a:t>Mira las noticias más importantes de la semana aquí.</a:t>
              </a:r>
              <a:endParaRPr lang="es-PE" sz="53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8" t="32910" r="5996" b="29011"/>
            <a:stretch/>
          </p:blipFill>
          <p:spPr>
            <a:xfrm>
              <a:off x="14211300" y="18897600"/>
              <a:ext cx="7010400" cy="2324100"/>
            </a:xfrm>
            <a:prstGeom prst="rect">
              <a:avLst/>
            </a:prstGeom>
          </p:spPr>
        </p:pic>
        <p:sp>
          <p:nvSpPr>
            <p:cNvPr id="14" name="CuadroTexto 13"/>
            <p:cNvSpPr txBox="1"/>
            <p:nvPr/>
          </p:nvSpPr>
          <p:spPr>
            <a:xfrm>
              <a:off x="1986614" y="6721149"/>
              <a:ext cx="16009654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0" b="1">
                  <a:solidFill>
                    <a:schemeClr val="bg1"/>
                  </a:solidFill>
                  <a:latin typeface="Univia Pro" panose="00000800000000000000" pitchFamily="2" charset="0"/>
                </a:rPr>
                <a:t>RANSA NEWS</a:t>
              </a: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1986614" y="2294786"/>
              <a:ext cx="39961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000">
                  <a:solidFill>
                    <a:schemeClr val="bg1"/>
                  </a:solidFill>
                  <a:latin typeface="Univia Pro Book" panose="00000500000000000000" pitchFamily="2" charset="0"/>
                </a:rPr>
                <a:t>Edición N°176</a:t>
              </a:r>
              <a:endParaRPr lang="es-PE" sz="40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14708777" y="2294786"/>
              <a:ext cx="51649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000">
                  <a:solidFill>
                    <a:schemeClr val="bg1"/>
                  </a:solidFill>
                  <a:latin typeface="Univia Pro Book" panose="00000500000000000000" pitchFamily="2" charset="0"/>
                </a:rPr>
                <a:t>19 de </a:t>
              </a:r>
              <a:r>
                <a:rPr lang="es-ES" sz="4000" err="1">
                  <a:solidFill>
                    <a:schemeClr val="bg1"/>
                  </a:solidFill>
                  <a:latin typeface="Univia Pro Book" panose="00000500000000000000" pitchFamily="2" charset="0"/>
                </a:rPr>
                <a:t>agostodel</a:t>
              </a:r>
              <a:r>
                <a:rPr lang="es-ES" sz="4000">
                  <a:solidFill>
                    <a:schemeClr val="bg1"/>
                  </a:solidFill>
                  <a:latin typeface="Univia Pro Book" panose="00000500000000000000" pitchFamily="2" charset="0"/>
                </a:rPr>
                <a:t> 2020</a:t>
              </a:r>
              <a:endParaRPr lang="es-PE" sz="4000">
                <a:solidFill>
                  <a:schemeClr val="bg1"/>
                </a:solidFill>
                <a:latin typeface="Univia Pro Book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78455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7"/>
          <a:stretch/>
        </p:blipFill>
        <p:spPr>
          <a:xfrm>
            <a:off x="992780" y="1154748"/>
            <a:ext cx="19506229" cy="17124217"/>
          </a:xfrm>
          <a:prstGeom prst="round2DiagRect">
            <a:avLst>
              <a:gd name="adj1" fmla="val 13306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1018906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7179581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3691346"/>
            <a:ext cx="175641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todos nos unimos para celebrar tu independencia, tu cultura e historia que tanto nos enorgullece 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2121597" y="10965233"/>
            <a:ext cx="76777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Colombia</a:t>
            </a:r>
          </a:p>
        </p:txBody>
      </p:sp>
    </p:spTree>
    <p:extLst>
      <p:ext uri="{BB962C8B-B14F-4D97-AF65-F5344CB8AC3E}">
        <p14:creationId xmlns:p14="http://schemas.microsoft.com/office/powerpoint/2010/main" val="39721666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7"/>
          <a:stretch/>
        </p:blipFill>
        <p:spPr>
          <a:xfrm>
            <a:off x="992780" y="1154748"/>
            <a:ext cx="19506229" cy="17124217"/>
          </a:xfrm>
          <a:prstGeom prst="round2DiagRect">
            <a:avLst>
              <a:gd name="adj1" fmla="val 13306"/>
              <a:gd name="adj2" fmla="val 0"/>
            </a:avLst>
          </a:prstGeom>
          <a:blipFill>
            <a:blip r:embed="rId4"/>
            <a:stretch>
              <a:fillRect/>
            </a:stretch>
          </a:blipFill>
        </p:spPr>
      </p:pic>
      <p:sp>
        <p:nvSpPr>
          <p:cNvPr id="12" name="Redondear rectángulo de esquina diagonal 11"/>
          <p:cNvSpPr/>
          <p:nvPr/>
        </p:nvSpPr>
        <p:spPr>
          <a:xfrm>
            <a:off x="3062859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6736342"/>
            <a:ext cx="172463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400">
                <a:solidFill>
                  <a:schemeClr val="bg1"/>
                </a:solidFill>
                <a:latin typeface="Univia Pro" panose="00000800000000000000" pitchFamily="2" charset="0"/>
              </a:rPr>
              <a:t>¡Que viva</a:t>
            </a:r>
          </a:p>
          <a:p>
            <a:r>
              <a:rPr lang="es-ES" sz="14400">
                <a:solidFill>
                  <a:schemeClr val="bg1"/>
                </a:solidFill>
                <a:latin typeface="Univia Pro" panose="00000800000000000000" pitchFamily="2" charset="0"/>
              </a:rPr>
              <a:t>Colombia!</a:t>
            </a:r>
            <a:endParaRPr lang="es-PE" sz="144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99973" y="13430086"/>
            <a:ext cx="175641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todos nos unimos para celebrar tu independencia, tu cultura e historia que tanto nos enorgullece 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682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" r="-37" b="737"/>
          <a:stretch/>
        </p:blipFill>
        <p:spPr>
          <a:xfrm>
            <a:off x="821775" y="1259253"/>
            <a:ext cx="19451781" cy="17002625"/>
          </a:xfrm>
          <a:prstGeom prst="round2DiagRect">
            <a:avLst>
              <a:gd name="adj1" fmla="val 13306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821774" y="1137661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690190" y="13008759"/>
            <a:ext cx="177149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0">
                <a:solidFill>
                  <a:schemeClr val="bg1"/>
                </a:solidFill>
                <a:latin typeface="Univia Pro" panose="00000800000000000000" pitchFamily="2" charset="0"/>
              </a:rPr>
              <a:t>¡Felices Fiestas Patrias Perú!</a:t>
            </a:r>
            <a:endParaRPr lang="es-PE" sz="10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359160"/>
            <a:ext cx="7550331" cy="130628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690186" y="15019763"/>
            <a:ext cx="17564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Emocionado doy gracias al cielo por darme la vida contigo Perú.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10445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0" t="41619" r="34659"/>
          <a:stretch/>
        </p:blipFill>
        <p:spPr>
          <a:xfrm>
            <a:off x="966650" y="1252515"/>
            <a:ext cx="19489784" cy="17025447"/>
          </a:xfrm>
          <a:prstGeom prst="round2DiagRect">
            <a:avLst>
              <a:gd name="adj1" fmla="val 13445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966654" y="1153745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069341" y="1268872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¡Felices Fiestas 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Patrias Perú!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534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7125" r="58145" b="9124"/>
          <a:stretch/>
        </p:blipFill>
        <p:spPr>
          <a:xfrm>
            <a:off x="1031968" y="1242440"/>
            <a:ext cx="19482043" cy="17035518"/>
          </a:xfrm>
          <a:prstGeom prst="round2DiagRect">
            <a:avLst>
              <a:gd name="adj1" fmla="val 11735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1042213" y="1153745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044627" y="12293304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¡Felices Fiestas Patrias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Perú!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494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5" r="13390"/>
          <a:stretch/>
        </p:blipFill>
        <p:spPr>
          <a:xfrm>
            <a:off x="705398" y="1154748"/>
            <a:ext cx="19489783" cy="17124217"/>
          </a:xfrm>
          <a:prstGeom prst="round2DiagRect">
            <a:avLst>
              <a:gd name="adj1" fmla="val 13306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705397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546830" y="8677332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Guatemala!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6989CC9-6E15-4375-ACB1-39EF87884A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668220" y="14578579"/>
            <a:ext cx="175641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Lo que más nos gusta de nuestro trabajo es que mientras llevamos bienestar a la región, nos seguimos sorprendiendo con su cultura.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99449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33323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Guatemala!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723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33322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Guatemala!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98720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7090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33322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El Salvador!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194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rcRect/>
            <a:stretch>
              <a:fillRect l="-16845" r="-340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64078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Honduras!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0563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 rot="10800000"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rcRect/>
            <a:stretch>
              <a:fillRect l="-28144" r="-164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33323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Honduras!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2426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rcRect/>
            <a:stretch>
              <a:fillRect l="-28144" r="-164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33322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Honduras!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94973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rcRect/>
            <a:stretch>
              <a:fillRect l="-25575" r="-253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33322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Honduras!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868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rcRect/>
            <a:stretch>
              <a:fillRect l="-43539" r="-734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73875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Honduras!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9430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3323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rcRect/>
            <a:stretch>
              <a:fillRect l="-37226" r="-122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33323" y="1154748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1997465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Honduras!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55426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07900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277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" y="4"/>
            <a:ext cx="21599525" cy="21599525"/>
          </a:xfrm>
          <a:prstGeom prst="rect">
            <a:avLst/>
          </a:prstGeom>
          <a:solidFill>
            <a:schemeClr val="bg1"/>
          </a:solidFill>
          <a:ln>
            <a:solidFill>
              <a:srgbClr val="9D9D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dondear rectángulo de esquina diagonal 11"/>
          <p:cNvSpPr/>
          <p:nvPr/>
        </p:nvSpPr>
        <p:spPr>
          <a:xfrm>
            <a:off x="1038001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blipFill>
            <a:blip r:embed="rId2"/>
            <a:srcRect/>
            <a:stretch>
              <a:fillRect l="-11540" r="-264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22029389" y="12313364"/>
            <a:ext cx="172463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llevando desarrollo y bienestar a todo el país.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1" name="Redondear rectángulo de esquina diagonal 10"/>
          <p:cNvSpPr/>
          <p:nvPr/>
        </p:nvSpPr>
        <p:spPr>
          <a:xfrm>
            <a:off x="1009403" y="1169540"/>
            <a:ext cx="19451781" cy="17109425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lumMod val="0"/>
                  <a:alpha val="9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002143" y="9231510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 b="1">
                <a:solidFill>
                  <a:schemeClr val="bg1"/>
                </a:solidFill>
                <a:latin typeface="Univia Pro" panose="00000800000000000000" pitchFamily="2" charset="0"/>
              </a:rPr>
              <a:t>¡Feliz Bicentenario Honduras!</a:t>
            </a:r>
            <a:endParaRPr lang="es-PE" sz="12000" b="1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60104" y="13151636"/>
            <a:ext cx="175641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en sus 200 años de Independencia han demostrado que trabajando codo a codo son invencibles. Grandes historias se han escrito en sus tierras gracias a la fuerza y resiliencia que los caracteriza.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012578" y="8081381"/>
            <a:ext cx="175641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15 de setiembre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34" r="8737" b="38553"/>
          <a:stretch/>
        </p:blipFill>
        <p:spPr>
          <a:xfrm>
            <a:off x="13343158" y="19063855"/>
            <a:ext cx="7426789" cy="157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6931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8" r="13660"/>
          <a:stretch/>
        </p:blipFill>
        <p:spPr>
          <a:xfrm>
            <a:off x="940526" y="1154121"/>
            <a:ext cx="19515908" cy="17124840"/>
          </a:xfrm>
          <a:prstGeom prst="round2DiagRect">
            <a:avLst>
              <a:gd name="adj1" fmla="val 13306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966654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99973" y="9010551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Honduras!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-16610543" y="16452192"/>
            <a:ext cx="17246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trabajando por un país lleno de bienestar.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028FF01-4497-4EF8-B1FA-92D54BE5E6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280655" y="14736078"/>
            <a:ext cx="175641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Lo que más nos gusta de nuestro trabajo es que mientras llevamos bienestar a la región, nos seguimos sorprendiendo con su cultura.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96124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r="10040"/>
          <a:stretch/>
        </p:blipFill>
        <p:spPr>
          <a:xfrm>
            <a:off x="940529" y="1154121"/>
            <a:ext cx="19437531" cy="17202212"/>
          </a:xfrm>
          <a:prstGeom prst="round2DiagRect">
            <a:avLst>
              <a:gd name="adj1" fmla="val 12263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940526" y="1154125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069339" y="9179605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El Salvador!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-16610543" y="16452192"/>
            <a:ext cx="17246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trabajando por un país lleno de bienestar.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F72884-0972-4E34-874A-60EBEE58C1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175191" y="14862827"/>
            <a:ext cx="175641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Lo que más nos gusta de nuestro trabajo es que mientras llevamos bienestar a la región, nos seguimos sorprendiendo con su cultura.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59459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6" r="9589"/>
          <a:stretch/>
        </p:blipFill>
        <p:spPr>
          <a:xfrm>
            <a:off x="940526" y="1154121"/>
            <a:ext cx="19515908" cy="17124840"/>
          </a:xfrm>
          <a:prstGeom prst="round2DiagRect">
            <a:avLst>
              <a:gd name="adj1" fmla="val 12700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966655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069342" y="10212650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Ecuador!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-16610543" y="16452192"/>
            <a:ext cx="17246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trabajando por un país lleno de bienestar.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73387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3" y="1178579"/>
            <a:ext cx="19207798" cy="169480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2" name="Redondear rectángulo de esquina diagonal 11"/>
          <p:cNvSpPr/>
          <p:nvPr/>
        </p:nvSpPr>
        <p:spPr>
          <a:xfrm>
            <a:off x="836023" y="1178580"/>
            <a:ext cx="19207798" cy="16410174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99973" y="9006933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Bolivia!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99976" y="14935609"/>
            <a:ext cx="17246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trabajando por un país lleno de bienestar.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0662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1" r="9735"/>
          <a:stretch/>
        </p:blipFill>
        <p:spPr>
          <a:xfrm>
            <a:off x="836026" y="1154747"/>
            <a:ext cx="19437531" cy="17124217"/>
          </a:xfrm>
          <a:prstGeom prst="round2DiagRect">
            <a:avLst>
              <a:gd name="adj1" fmla="val 12548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809899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99973" y="9006933"/>
            <a:ext cx="172463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</a:t>
            </a:r>
          </a:p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Bolivia!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199976" y="14935609"/>
            <a:ext cx="17246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trabajando por un país lleno de bienestar.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1077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0" r="13551"/>
          <a:stretch/>
        </p:blipFill>
        <p:spPr>
          <a:xfrm>
            <a:off x="1018906" y="1113720"/>
            <a:ext cx="19385281" cy="17186173"/>
          </a:xfrm>
          <a:prstGeom prst="round2DiagRect">
            <a:avLst>
              <a:gd name="adj1" fmla="val 13586"/>
              <a:gd name="adj2" fmla="val 0"/>
            </a:avLst>
          </a:prstGeom>
        </p:spPr>
      </p:pic>
      <p:sp>
        <p:nvSpPr>
          <p:cNvPr id="7" name="Redondear rectángulo de esquina diagonal 6"/>
          <p:cNvSpPr/>
          <p:nvPr/>
        </p:nvSpPr>
        <p:spPr>
          <a:xfrm>
            <a:off x="1016896" y="1154749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4" y="19043267"/>
            <a:ext cx="10457411" cy="192349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873405" y="9612173"/>
            <a:ext cx="172463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 Colombia!</a:t>
            </a:r>
            <a:endParaRPr lang="es-PE" sz="12000">
              <a:solidFill>
                <a:schemeClr val="bg1"/>
              </a:solidFill>
              <a:latin typeface="Univia Pro" panose="000008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873406" y="15616171"/>
            <a:ext cx="17246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Sigamos trabajando por un país lleno de bienestar.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39879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7"/>
          <a:stretch/>
        </p:blipFill>
        <p:spPr>
          <a:xfrm>
            <a:off x="992780" y="1154748"/>
            <a:ext cx="19506229" cy="17124217"/>
          </a:xfrm>
          <a:prstGeom prst="round2DiagRect">
            <a:avLst>
              <a:gd name="adj1" fmla="val 13306"/>
              <a:gd name="adj2" fmla="val 0"/>
            </a:avLst>
          </a:prstGeom>
        </p:spPr>
      </p:pic>
      <p:sp>
        <p:nvSpPr>
          <p:cNvPr id="12" name="Redondear rectángulo de esquina diagonal 11"/>
          <p:cNvSpPr/>
          <p:nvPr/>
        </p:nvSpPr>
        <p:spPr>
          <a:xfrm>
            <a:off x="1018906" y="1154748"/>
            <a:ext cx="19451781" cy="17124217"/>
          </a:xfrm>
          <a:prstGeom prst="round2DiagRect">
            <a:avLst>
              <a:gd name="adj1" fmla="val 12273"/>
              <a:gd name="adj2" fmla="val 0"/>
            </a:avLst>
          </a:prstGeom>
          <a:gradFill flip="none" rotWithShape="1">
            <a:gsLst>
              <a:gs pos="0">
                <a:schemeClr val="bg1">
                  <a:alpha val="0"/>
                  <a:lumMod val="32000"/>
                  <a:lumOff val="68000"/>
                </a:schemeClr>
              </a:gs>
              <a:gs pos="100000">
                <a:schemeClr val="tx1">
                  <a:alpha val="37000"/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/>
          <p:cNvSpPr txBox="1"/>
          <p:nvPr/>
        </p:nvSpPr>
        <p:spPr>
          <a:xfrm>
            <a:off x="2121593" y="7179581"/>
            <a:ext cx="172463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¡Feliz día de la independencia!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199973" y="13691346"/>
            <a:ext cx="175641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>
                <a:solidFill>
                  <a:schemeClr val="bg1"/>
                </a:solidFill>
                <a:latin typeface="Univia Pro Book" panose="00000500000000000000" pitchFamily="2" charset="0"/>
              </a:rPr>
              <a:t>Hoy todos nos unimos para celebrar tu independencia, tu cultura e historia que tanto nos enorgullece .</a:t>
            </a:r>
            <a:endParaRPr lang="es-PE" sz="6000">
              <a:solidFill>
                <a:schemeClr val="bg1"/>
              </a:solidFill>
              <a:latin typeface="Univia Pro Book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14342" r="45811" b="15139"/>
          <a:stretch/>
        </p:blipFill>
        <p:spPr>
          <a:xfrm>
            <a:off x="1045032" y="19228530"/>
            <a:ext cx="7550331" cy="1306285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2121597" y="10965233"/>
            <a:ext cx="76777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0">
                <a:solidFill>
                  <a:schemeClr val="bg1"/>
                </a:solidFill>
                <a:latin typeface="Univia Pro" panose="00000800000000000000" pitchFamily="2" charset="0"/>
              </a:rPr>
              <a:t>Colombia</a:t>
            </a:r>
          </a:p>
        </p:txBody>
      </p:sp>
    </p:spTree>
    <p:extLst>
      <p:ext uri="{BB962C8B-B14F-4D97-AF65-F5344CB8AC3E}">
        <p14:creationId xmlns:p14="http://schemas.microsoft.com/office/powerpoint/2010/main" val="34503981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2EA9F86DF0CD43BD6304C821F48407" ma:contentTypeVersion="15" ma:contentTypeDescription="Crear nuevo documento." ma:contentTypeScope="" ma:versionID="053cc9ba58631ddf1150df037a8add2c">
  <xsd:schema xmlns:xsd="http://www.w3.org/2001/XMLSchema" xmlns:xs="http://www.w3.org/2001/XMLSchema" xmlns:p="http://schemas.microsoft.com/office/2006/metadata/properties" xmlns:ns2="3d38824c-51cf-4464-bfd4-b79b9aa07da3" xmlns:ns3="696cb463-acdf-48d8-901e-2618dfa65337" targetNamespace="http://schemas.microsoft.com/office/2006/metadata/properties" ma:root="true" ma:fieldsID="93e19c38c78017e9929820cb82089e59" ns2:_="" ns3:_="">
    <xsd:import namespace="3d38824c-51cf-4464-bfd4-b79b9aa07da3"/>
    <xsd:import namespace="696cb463-acdf-48d8-901e-2618dfa653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8824c-51cf-4464-bfd4-b79b9aa07d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default="" ma:fieldId="{5cf76f15-5ced-4ddc-b409-7134ff3c332f}" ma:taxonomyMulti="true" ma:sspId="5f258873-9c5a-4f14-b341-7bda70011f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6cb463-acdf-48d8-901e-2618dfa6533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370dd4d-47e2-43b1-8fda-27b9c86bbb04}" ma:internalName="TaxCatchAll" ma:readOnly="false" ma:showField="CatchAllData" ma:web="696cb463-acdf-48d8-901e-2618dfa653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3d38824c-51cf-4464-bfd4-b79b9aa07da3" xsi:nil="true"/>
    <SharedWithUsers xmlns="696cb463-acdf-48d8-901e-2618dfa65337">
      <UserInfo>
        <DisplayName/>
        <AccountId xsi:nil="true"/>
        <AccountType/>
      </UserInfo>
    </SharedWithUsers>
    <lcf76f155ced4ddcb4097134ff3c332f xmlns="3d38824c-51cf-4464-bfd4-b79b9aa07da3">
      <Terms xmlns="http://schemas.microsoft.com/office/infopath/2007/PartnerControls"/>
    </lcf76f155ced4ddcb4097134ff3c332f>
    <TaxCatchAll xmlns="696cb463-acdf-48d8-901e-2618dfa65337" xsi:nil="true"/>
  </documentManagement>
</p:properties>
</file>

<file path=customXml/itemProps1.xml><?xml version="1.0" encoding="utf-8"?>
<ds:datastoreItem xmlns:ds="http://schemas.openxmlformats.org/officeDocument/2006/customXml" ds:itemID="{CCA4F259-7CF5-4E17-ADA9-6154E49052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3E09BC-5769-43D9-9588-B1F0C27F6261}">
  <ds:schemaRefs>
    <ds:schemaRef ds:uri="3d38824c-51cf-4464-bfd4-b79b9aa07da3"/>
    <ds:schemaRef ds:uri="696cb463-acdf-48d8-901e-2618dfa653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6EF9972-F404-4C24-82B6-7BD2E11636F5}">
  <ds:schemaRefs>
    <ds:schemaRef ds:uri="http://www.w3.org/XML/1998/namespace"/>
    <ds:schemaRef ds:uri="http://purl.org/dc/terms/"/>
    <ds:schemaRef ds:uri="3d38824c-51cf-4464-bfd4-b79b9aa07da3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696cb463-acdf-48d8-901e-2618dfa6533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1016</TotalTime>
  <Words>4878</Words>
  <Application>Microsoft Office PowerPoint</Application>
  <PresentationFormat>Custom</PresentationFormat>
  <Paragraphs>431</Paragraphs>
  <Slides>125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125</vt:i4>
      </vt:variant>
    </vt:vector>
  </HeadingPairs>
  <TitlesOfParts>
    <vt:vector size="133" baseType="lpstr">
      <vt:lpstr>Arial</vt:lpstr>
      <vt:lpstr>Calibri</vt:lpstr>
      <vt:lpstr>Calibri Light</vt:lpstr>
      <vt:lpstr>Century Gothic</vt:lpstr>
      <vt:lpstr>Univia Pro</vt:lpstr>
      <vt:lpstr>Univia Pro Book</vt:lpstr>
      <vt:lpstr>Verdana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Regina Pilar Revilla Llanos</dc:creator>
  <cp:lastModifiedBy>Joaquín Fabián</cp:lastModifiedBy>
  <cp:revision>5</cp:revision>
  <dcterms:created xsi:type="dcterms:W3CDTF">2019-03-21T14:20:00Z</dcterms:created>
  <dcterms:modified xsi:type="dcterms:W3CDTF">2024-10-18T15:44:11Z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ProgID">
    <vt:lpwstr/>
  </property>
  <property fmtid="{D5CDD505-2E9C-101B-9397-08002B2CF9AE}" pid="3" name="ContentTypeId">
    <vt:lpwstr>0x010100DA2EA9F86DF0CD43BD6304C821F48407</vt:lpwstr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xd_Signature">
    <vt:lpwstr/>
  </property>
  <property fmtid="{D5CDD505-2E9C-101B-9397-08002B2CF9AE}" pid="9" name="GUID">
    <vt:lpwstr>a4a99d4f-a4ec-4179-8301-e334353458fe</vt:lpwstr>
  </property>
  <property fmtid="{D5CDD505-2E9C-101B-9397-08002B2CF9AE}" pid="10" name="MediaServiceImageTags">
    <vt:lpwstr/>
  </property>
  <property fmtid="{D5CDD505-2E9C-101B-9397-08002B2CF9AE}" pid="11" name="_SharedFileIndex">
    <vt:lpwstr/>
  </property>
  <property fmtid="{D5CDD505-2E9C-101B-9397-08002B2CF9AE}" pid="12" name="_SourceUrl">
    <vt:lpwstr/>
  </property>
</Properties>
</file>